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5" r:id="rId2"/>
    <p:sldId id="276" r:id="rId3"/>
    <p:sldId id="2001" r:id="rId4"/>
    <p:sldId id="2006" r:id="rId5"/>
    <p:sldId id="2002" r:id="rId6"/>
    <p:sldId id="285" r:id="rId7"/>
    <p:sldId id="1928" r:id="rId8"/>
    <p:sldId id="280" r:id="rId9"/>
    <p:sldId id="282" r:id="rId10"/>
    <p:sldId id="309" r:id="rId11"/>
    <p:sldId id="1865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34"/>
  </p:normalViewPr>
  <p:slideViewPr>
    <p:cSldViewPr snapToGrid="0">
      <p:cViewPr varScale="1">
        <p:scale>
          <a:sx n="111" d="100"/>
          <a:sy n="111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28DD0-66C2-A842-9403-801FFB872CA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37B63-04B3-1243-880D-1844060AF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1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3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6FAF-BE9A-C488-6DF4-B18BCAD7B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941DE-EA0D-83E6-D0A0-6170893CF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B64B4-7DA0-7917-1545-966A8A79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4C4AD-1CA4-8B59-5087-BBD344F9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B961C-EFAB-C972-7F70-382BA4D7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9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62FF-FBB4-60ED-CBF0-F10D6246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2E869-6901-396C-056D-427FFCE42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A6002-4958-7A70-F91D-FD8FE54E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193C2-254D-A988-8C3D-1B080FE9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1EE58-AF63-073E-D53F-12CBB0CF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F526E-7EC7-4565-4D10-BF070B5EE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BD059-2979-F692-370E-1EA93537A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F4E31-98EE-F7A1-0162-6D825F8F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A3EA5-5DE2-8935-9D7A-B7EDEC28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4FBAF-E27E-6CFA-8B85-8C25F7A3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B7C8-705F-B46B-AF8C-896975B7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AAC92-4449-FF32-3460-DE2B07788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0D85C-C026-6B14-8AC8-28DCB7A3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0EDE-B560-7E89-5726-FFFDA670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ED230-4A4F-7722-86AC-B9348F7C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21B9A-0889-2BF0-2A1F-3E367CED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AE6D7-2F1C-5680-0CAA-EDBC4ADF1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F9D0-4DF8-6F54-4ED5-794B5239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79BBE-B337-5786-9110-D7AC18EE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5CB13-C3A0-DCC0-258D-A20BD8F7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1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AC6B-2856-E64C-7833-B572D60C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886A-23CE-4330-9128-28FCD98E1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AE37D-91F1-15FD-AA4D-D56C1458E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E1CE4-E994-964E-63DE-1D261D12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E6F4B-6681-E019-63F7-DF4BC302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4240C-C9E1-5AA9-2543-9952A7DA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0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7886-1CF3-57CC-A17C-8BE9D01B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6438F-985E-60F0-AEA8-65D459514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1533F-0913-C924-352F-93B2AC745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D4E227-D571-3AA6-EECF-40A2485DF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80B42-8EEE-4620-7AC1-7272FFF7B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840594-E9F2-B3C7-2757-2489B4A2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0E9EE-913D-3579-8068-14854C91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41D64-9802-5281-1032-249448AA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61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96E5-25A7-E570-B958-A07F67C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9AC55-C292-62AD-7E9F-5F22FAE89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EC618-834E-3F83-1246-A08FE1CF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F14F-8ACB-58C0-A951-F9BB35AA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D2CC7-3110-B4CF-189D-E8B8920D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F47BF2-B2E8-CCC2-D3C7-1EAF2027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22DA1-A489-9E2A-D78C-FA68CFB3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6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31AC-356C-ECEC-C3EC-94EECB21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EEFB3-8DEB-1F47-636D-71295133E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D8AB8-0C24-BB28-7E2D-CB395A8D6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84F56-CD59-6097-ABA5-6EC3993E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F038B-DA8B-56FC-C409-289A46D8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408D1-036E-58F4-2A0A-07F9EA82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5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C4232-5E71-E953-979C-040C785C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06071-E108-2A24-3EDD-2D2701BDA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96F31-DC7B-6C55-1CC0-EEE498044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8827C-A2B3-6EEF-B183-BA80731F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8DF46-93F1-09EB-198A-6949EEB6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BB67-9A70-F15A-35A0-B32ECC66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7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C50E7B-68E8-68DC-8491-7DFF7876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F3937-98E8-CBE5-A51A-B280FB1F6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B23B-DBFC-D293-4A10-9726196DD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AADAB-DE93-244A-97C8-4B5D0977035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8C77C-2467-8C56-1B50-B38F1F2FC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0F35A-0A94-70E4-F3CE-F3AE71F70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35E58-F4FD-DC46-A93A-D01E0FD1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3" Type="http://schemas.openxmlformats.org/officeDocument/2006/relationships/image" Target="../media/image220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0.png"/><Relationship Id="rId9" Type="http://schemas.openxmlformats.org/officeDocument/2006/relationships/image" Target="../media/image8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61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10" Type="http://schemas.openxmlformats.org/officeDocument/2006/relationships/image" Target="../media/image910.png"/><Relationship Id="rId4" Type="http://schemas.openxmlformats.org/officeDocument/2006/relationships/image" Target="../media/image37.png"/><Relationship Id="rId9" Type="http://schemas.openxmlformats.org/officeDocument/2006/relationships/image" Target="../media/image8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21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12" Type="http://schemas.openxmlformats.org/officeDocument/2006/relationships/image" Target="../media/image1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01.png"/><Relationship Id="rId5" Type="http://schemas.openxmlformats.org/officeDocument/2006/relationships/image" Target="../media/image410.png"/><Relationship Id="rId10" Type="http://schemas.openxmlformats.org/officeDocument/2006/relationships/image" Target="../media/image91.png"/><Relationship Id="rId4" Type="http://schemas.openxmlformats.org/officeDocument/2006/relationships/image" Target="../media/image36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8 – Ocean acidification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EFD16B-2C34-C74E-B411-66EC216FE106}"/>
              </a:ext>
            </a:extLst>
          </p:cNvPr>
          <p:cNvGrpSpPr/>
          <p:nvPr/>
        </p:nvGrpSpPr>
        <p:grpSpPr>
          <a:xfrm>
            <a:off x="542742" y="938276"/>
            <a:ext cx="5165201" cy="5706856"/>
            <a:chOff x="6317361" y="0"/>
            <a:chExt cx="5995507" cy="67408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577CF2-5FD5-9445-A1E2-D309F25C1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30" b="9685"/>
            <a:stretch/>
          </p:blipFill>
          <p:spPr>
            <a:xfrm>
              <a:off x="6317361" y="0"/>
              <a:ext cx="2716280" cy="65911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499C85-BC13-CE4D-810D-7EE9DAFF3E6F}"/>
                </a:ext>
              </a:extLst>
            </p:cNvPr>
            <p:cNvSpPr txBox="1"/>
            <p:nvPr/>
          </p:nvSpPr>
          <p:spPr>
            <a:xfrm>
              <a:off x="9285890" y="394138"/>
              <a:ext cx="2065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Battery acid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19B668-1E95-2045-87D2-362EE86BD12B}"/>
                </a:ext>
              </a:extLst>
            </p:cNvPr>
            <p:cNvSpPr txBox="1"/>
            <p:nvPr/>
          </p:nvSpPr>
          <p:spPr>
            <a:xfrm>
              <a:off x="9285889" y="6094530"/>
              <a:ext cx="3026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Sodium hydroxide (active ingredient in </a:t>
              </a:r>
              <a:r>
                <a:rPr lang="en-US" dirty="0" err="1"/>
                <a:t>Drano</a:t>
              </a:r>
              <a:r>
                <a:rPr lang="en-US" baseline="30000" dirty="0" err="1"/>
                <a:t>TM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14CA15-1F50-394E-B56C-7748C4AFEB30}"/>
              </a:ext>
            </a:extLst>
          </p:cNvPr>
          <p:cNvGrpSpPr/>
          <p:nvPr/>
        </p:nvGrpSpPr>
        <p:grpSpPr>
          <a:xfrm>
            <a:off x="5471343" y="998911"/>
            <a:ext cx="6177915" cy="4126230"/>
            <a:chOff x="0" y="0"/>
            <a:chExt cx="8049574" cy="55669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66D49C-83F3-FD40-B200-1EA6BA26B3BA}"/>
                </a:ext>
              </a:extLst>
            </p:cNvPr>
            <p:cNvGrpSpPr/>
            <p:nvPr/>
          </p:nvGrpSpPr>
          <p:grpSpPr>
            <a:xfrm>
              <a:off x="0" y="0"/>
              <a:ext cx="8049574" cy="5566915"/>
              <a:chOff x="0" y="0"/>
              <a:chExt cx="8049574" cy="556691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EC7A7FB-0759-F94B-8FC7-6DB2696C20A4}"/>
                  </a:ext>
                </a:extLst>
              </p:cNvPr>
              <p:cNvSpPr/>
              <p:nvPr/>
            </p:nvSpPr>
            <p:spPr>
              <a:xfrm flipV="1">
                <a:off x="0" y="0"/>
                <a:ext cx="7787579" cy="898597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AB1D3F-2D68-FA40-B34D-6B7EC9E80FCD}"/>
                  </a:ext>
                </a:extLst>
              </p:cNvPr>
              <p:cNvSpPr/>
              <p:nvPr/>
            </p:nvSpPr>
            <p:spPr>
              <a:xfrm>
                <a:off x="0" y="906075"/>
                <a:ext cx="7787578" cy="3741069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4F073781-72A1-AA4E-83E5-A38FA003FC71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74056521-79F6-F047-B7ED-D4C3A3EBC3A2}"/>
                  </a:ext>
                </a:extLst>
              </p:cNvPr>
              <p:cNvSpPr/>
              <p:nvPr/>
            </p:nvSpPr>
            <p:spPr>
              <a:xfrm flipH="1" flipV="1">
                <a:off x="3515635" y="265602"/>
                <a:ext cx="1423805" cy="1221276"/>
              </a:xfrm>
              <a:prstGeom prst="arc">
                <a:avLst>
                  <a:gd name="adj1" fmla="val 16200000"/>
                  <a:gd name="adj2" fmla="val 4782768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EC3B2C92-3A6A-BE43-BF55-671F8985741D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CA884AB2-8144-8A4F-8EA8-F90220BFD801}"/>
                  </a:ext>
                </a:extLst>
              </p:cNvPr>
              <p:cNvSpPr/>
              <p:nvPr/>
            </p:nvSpPr>
            <p:spPr>
              <a:xfrm>
                <a:off x="4528022" y="269799"/>
                <a:ext cx="1379177" cy="1226307"/>
              </a:xfrm>
              <a:prstGeom prst="arc">
                <a:avLst>
                  <a:gd name="adj1" fmla="val 15585321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8EF1B818-9436-A641-80B0-3C2DA70426A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25AC6516-967E-5844-9EC8-4C5ED6835635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AA01BF9D-C4A5-5D45-9F93-98C08BFCD87D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E6AD56-2828-CB40-B467-F3614E87BBDA}"/>
                  </a:ext>
                </a:extLst>
              </p:cNvPr>
              <p:cNvSpPr/>
              <p:nvPr/>
            </p:nvSpPr>
            <p:spPr>
              <a:xfrm flipV="1">
                <a:off x="8200" y="4659879"/>
                <a:ext cx="7779378" cy="898598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16628F11-7C5A-7E43-B80F-731DEE8519A8}"/>
                      </a:ext>
                    </a:extLst>
                  </p:cNvPr>
                  <p:cNvSpPr txBox="1"/>
                  <p:nvPr/>
                </p:nvSpPr>
                <p:spPr>
                  <a:xfrm>
                    <a:off x="3384242" y="4751936"/>
                    <a:ext cx="2302271" cy="8146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4242" y="4751936"/>
                    <a:ext cx="2302271" cy="8146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B75B55A-0459-874A-B809-2FB258D83E4F}"/>
                  </a:ext>
                </a:extLst>
              </p:cNvPr>
              <p:cNvSpPr/>
              <p:nvPr/>
            </p:nvSpPr>
            <p:spPr>
              <a:xfrm flipH="1" flipV="1">
                <a:off x="3139301" y="1555334"/>
                <a:ext cx="1465973" cy="1008922"/>
              </a:xfrm>
              <a:prstGeom prst="arc">
                <a:avLst>
                  <a:gd name="adj1" fmla="val 16200000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89EB7B39-6B77-774C-B1E7-86BA8008C69E}"/>
                  </a:ext>
                </a:extLst>
              </p:cNvPr>
              <p:cNvSpPr/>
              <p:nvPr/>
            </p:nvSpPr>
            <p:spPr>
              <a:xfrm flipH="1" flipV="1">
                <a:off x="2157729" y="1553051"/>
                <a:ext cx="3941733" cy="1283964"/>
              </a:xfrm>
              <a:prstGeom prst="arc">
                <a:avLst>
                  <a:gd name="adj1" fmla="val 590095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B253627D-A7D2-704D-B0C7-3A1E765C5E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E5266BF0-B5C0-BA4E-809C-C6743F84B626}"/>
                  </a:ext>
                </a:extLst>
              </p:cNvPr>
              <p:cNvSpPr/>
              <p:nvPr/>
            </p:nvSpPr>
            <p:spPr>
              <a:xfrm flipH="1" flipV="1">
                <a:off x="2141777" y="1708714"/>
                <a:ext cx="3939065" cy="949635"/>
              </a:xfrm>
              <a:prstGeom prst="arc">
                <a:avLst>
                  <a:gd name="adj1" fmla="val 15427047"/>
                  <a:gd name="adj2" fmla="val 2157686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041D8EA7-AC2B-044B-8B5F-F43C62605347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2">
                <a:extLst>
                  <a:ext uri="{FF2B5EF4-FFF2-40B4-BE49-F238E27FC236}">
                    <a16:creationId xmlns:a16="http://schemas.microsoft.com/office/drawing/2014/main" id="{B24663CE-614D-4D49-ABCA-479554872A88}"/>
                  </a:ext>
                </a:extLst>
              </p:cNvPr>
              <p:cNvSpPr txBox="1"/>
              <p:nvPr/>
            </p:nvSpPr>
            <p:spPr>
              <a:xfrm>
                <a:off x="243362" y="90144"/>
                <a:ext cx="976270" cy="766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ECF27648-0CA2-CD41-8772-FA3B89191D0A}"/>
                  </a:ext>
                </a:extLst>
              </p:cNvPr>
              <p:cNvSpPr txBox="1"/>
              <p:nvPr/>
            </p:nvSpPr>
            <p:spPr>
              <a:xfrm>
                <a:off x="155045" y="1260893"/>
                <a:ext cx="1796366" cy="899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Oceans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9" name="TextBox 34">
                <a:extLst>
                  <a:ext uri="{FF2B5EF4-FFF2-40B4-BE49-F238E27FC236}">
                    <a16:creationId xmlns:a16="http://schemas.microsoft.com/office/drawing/2014/main" id="{6FF9CB06-E629-2045-8E3B-F0408F4467A0}"/>
                  </a:ext>
                </a:extLst>
              </p:cNvPr>
              <p:cNvSpPr txBox="1"/>
              <p:nvPr/>
            </p:nvSpPr>
            <p:spPr>
              <a:xfrm>
                <a:off x="243345" y="4752183"/>
                <a:ext cx="3071184" cy="727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floor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13BF087-305C-C84B-ABA9-A2E1BD50BF9F}"/>
                </a:ext>
              </a:extLst>
            </p:cNvPr>
            <p:cNvSpPr/>
            <p:nvPr/>
          </p:nvSpPr>
          <p:spPr>
            <a:xfrm flipH="1">
              <a:off x="3079475" y="3923758"/>
              <a:ext cx="2135409" cy="1124619"/>
            </a:xfrm>
            <a:prstGeom prst="arc">
              <a:avLst>
                <a:gd name="adj1" fmla="val 15628675"/>
                <a:gd name="adj2" fmla="val 5409100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05CE61-E003-8241-8D17-4AB80F802AD7}"/>
                </a:ext>
              </a:extLst>
            </p:cNvPr>
            <p:cNvGrpSpPr/>
            <p:nvPr/>
          </p:nvGrpSpPr>
          <p:grpSpPr>
            <a:xfrm>
              <a:off x="1532816" y="893393"/>
              <a:ext cx="2424438" cy="994354"/>
              <a:chOff x="1532816" y="893393"/>
              <a:chExt cx="2424438" cy="9943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FDAAFD97-D1F8-D640-878D-95346D3564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124352B-3561-FC45-B354-630EA68F5B46}"/>
                  </a:ext>
                </a:extLst>
              </p:cNvPr>
              <p:cNvSpPr/>
              <p:nvPr/>
            </p:nvSpPr>
            <p:spPr>
              <a:xfrm flipV="1">
                <a:off x="1846383" y="1186093"/>
                <a:ext cx="2110871" cy="701654"/>
              </a:xfrm>
              <a:prstGeom prst="arc">
                <a:avLst>
                  <a:gd name="adj1" fmla="val 850740"/>
                  <a:gd name="adj2" fmla="val 4782768"/>
                </a:avLst>
              </a:prstGeom>
              <a:ln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3B5A77-6489-3744-96F5-E47611B34C31}"/>
                </a:ext>
              </a:extLst>
            </p:cNvPr>
            <p:cNvGrpSpPr/>
            <p:nvPr/>
          </p:nvGrpSpPr>
          <p:grpSpPr>
            <a:xfrm>
              <a:off x="5676707" y="857062"/>
              <a:ext cx="2165135" cy="886658"/>
              <a:chOff x="5676707" y="857062"/>
              <a:chExt cx="2165135" cy="886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E8270B46-0989-D649-A29A-5378780698B1}"/>
                      </a:ext>
                    </a:extLst>
                  </p:cNvPr>
                  <p:cNvSpPr txBox="1"/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3A0BC27D-DD33-9449-A759-B5D5E14ED5F9}"/>
                  </a:ext>
                </a:extLst>
              </p:cNvPr>
              <p:cNvSpPr/>
              <p:nvPr/>
            </p:nvSpPr>
            <p:spPr>
              <a:xfrm flipV="1">
                <a:off x="5676707" y="1042066"/>
                <a:ext cx="2110871" cy="701654"/>
              </a:xfrm>
              <a:prstGeom prst="arc">
                <a:avLst>
                  <a:gd name="adj1" fmla="val 8084315"/>
                  <a:gd name="adj2" fmla="val 1039200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C062F53-7087-8245-81AE-FD72E9A2AD77}"/>
                </a:ext>
              </a:extLst>
            </p:cNvPr>
            <p:cNvSpPr/>
            <p:nvPr/>
          </p:nvSpPr>
          <p:spPr>
            <a:xfrm flipH="1" flipV="1">
              <a:off x="5436256" y="889817"/>
              <a:ext cx="1459862" cy="2669487"/>
            </a:xfrm>
            <a:prstGeom prst="arc">
              <a:avLst>
                <a:gd name="adj1" fmla="val 11051775"/>
                <a:gd name="adj2" fmla="val 18114867"/>
              </a:avLst>
            </a:prstGeom>
            <a:ln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DCE2F18-F976-5B49-9F89-F4B3354A1A78}"/>
                </a:ext>
              </a:extLst>
            </p:cNvPr>
            <p:cNvSpPr/>
            <p:nvPr/>
          </p:nvSpPr>
          <p:spPr>
            <a:xfrm>
              <a:off x="4608914" y="2673002"/>
              <a:ext cx="1023293" cy="1107988"/>
            </a:xfrm>
            <a:prstGeom prst="arc">
              <a:avLst>
                <a:gd name="adj1" fmla="val 16200000"/>
                <a:gd name="adj2" fmla="val 5400001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7D854D9-578C-9F45-A85C-A6BBBD4D6BCE}"/>
                </a:ext>
              </a:extLst>
            </p:cNvPr>
            <p:cNvSpPr/>
            <p:nvPr/>
          </p:nvSpPr>
          <p:spPr>
            <a:xfrm>
              <a:off x="2088942" y="3851468"/>
              <a:ext cx="1023293" cy="1107988"/>
            </a:xfrm>
            <a:prstGeom prst="arc">
              <a:avLst>
                <a:gd name="adj1" fmla="val 16200000"/>
                <a:gd name="adj2" fmla="val 21392748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2060EDB3-B7FA-BD4E-BC5D-9519E504437E}"/>
                    </a:ext>
                  </a:extLst>
                </p:cNvPr>
                <p:cNvSpPr txBox="1"/>
                <p:nvPr/>
              </p:nvSpPr>
              <p:spPr>
                <a:xfrm>
                  <a:off x="1360210" y="3569732"/>
                  <a:ext cx="2155309" cy="978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210" y="3569732"/>
                  <a:ext cx="2155309" cy="9780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255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5A90F-B7AD-3AED-5ABA-6D618845645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Week 10: Polar amplification </a:t>
            </a:r>
            <a:endParaRPr lang="en-US" sz="2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BE397-4488-0129-9F9F-B3F0A887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10" y="552123"/>
            <a:ext cx="5604510" cy="63126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1DDF4-C510-0287-C1BD-C9AF7D122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1"/>
          <a:stretch/>
        </p:blipFill>
        <p:spPr>
          <a:xfrm>
            <a:off x="247650" y="2068830"/>
            <a:ext cx="5604510" cy="25894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364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7EBECD-E2C8-F8E3-3477-3BAF333A030B}"/>
              </a:ext>
            </a:extLst>
          </p:cNvPr>
          <p:cNvGrpSpPr>
            <a:grpSpLocks noChangeAspect="1"/>
          </p:cNvGrpSpPr>
          <p:nvPr/>
        </p:nvGrpSpPr>
        <p:grpSpPr>
          <a:xfrm>
            <a:off x="277927" y="701699"/>
            <a:ext cx="6435390" cy="4119966"/>
            <a:chOff x="798787" y="1106717"/>
            <a:chExt cx="8587019" cy="54974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FA55DB-56D1-6C4A-957B-04AD5221A6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8787" y="1106717"/>
              <a:ext cx="8587019" cy="5497449"/>
              <a:chOff x="629861" y="557407"/>
              <a:chExt cx="9154106" cy="62254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34F94A1-5672-9743-AD19-29A2EC7196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6265"/>
              <a:stretch/>
            </p:blipFill>
            <p:spPr>
              <a:xfrm>
                <a:off x="629861" y="557407"/>
                <a:ext cx="9154106" cy="6225436"/>
              </a:xfrm>
              <a:prstGeom prst="rect">
                <a:avLst/>
              </a:prstGeom>
            </p:spPr>
          </p:pic>
          <p:sp>
            <p:nvSpPr>
              <p:cNvPr id="3" name="Up Arrow 2">
                <a:extLst>
                  <a:ext uri="{FF2B5EF4-FFF2-40B4-BE49-F238E27FC236}">
                    <a16:creationId xmlns:a16="http://schemas.microsoft.com/office/drawing/2014/main" id="{3E4D247E-AA9F-7341-ACA9-F067A911D0B5}"/>
                  </a:ext>
                </a:extLst>
              </p:cNvPr>
              <p:cNvSpPr/>
              <p:nvPr/>
            </p:nvSpPr>
            <p:spPr>
              <a:xfrm>
                <a:off x="2774731" y="1450428"/>
                <a:ext cx="399393" cy="651641"/>
              </a:xfrm>
              <a:prstGeom prst="up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Up Arrow 5">
                <a:extLst>
                  <a:ext uri="{FF2B5EF4-FFF2-40B4-BE49-F238E27FC236}">
                    <a16:creationId xmlns:a16="http://schemas.microsoft.com/office/drawing/2014/main" id="{8FE248C3-F8B4-4846-9A49-CA0E06CA5898}"/>
                  </a:ext>
                </a:extLst>
              </p:cNvPr>
              <p:cNvSpPr/>
              <p:nvPr/>
            </p:nvSpPr>
            <p:spPr>
              <a:xfrm flipV="1">
                <a:off x="3904162" y="2680352"/>
                <a:ext cx="399393" cy="651639"/>
              </a:xfrm>
              <a:prstGeom prst="up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Up Arrow 6">
                <a:extLst>
                  <a:ext uri="{FF2B5EF4-FFF2-40B4-BE49-F238E27FC236}">
                    <a16:creationId xmlns:a16="http://schemas.microsoft.com/office/drawing/2014/main" id="{D397CE5D-E09B-614E-AF09-CB2BE8247BAE}"/>
                  </a:ext>
                </a:extLst>
              </p:cNvPr>
              <p:cNvSpPr/>
              <p:nvPr/>
            </p:nvSpPr>
            <p:spPr>
              <a:xfrm flipV="1">
                <a:off x="8150486" y="2880769"/>
                <a:ext cx="399393" cy="651639"/>
              </a:xfrm>
              <a:prstGeom prst="up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Up Arrow 7">
                <a:extLst>
                  <a:ext uri="{FF2B5EF4-FFF2-40B4-BE49-F238E27FC236}">
                    <a16:creationId xmlns:a16="http://schemas.microsoft.com/office/drawing/2014/main" id="{DBAD0248-2CBD-7A41-8EAB-861BF0B9784E}"/>
                  </a:ext>
                </a:extLst>
              </p:cNvPr>
              <p:cNvSpPr/>
              <p:nvPr/>
            </p:nvSpPr>
            <p:spPr>
              <a:xfrm>
                <a:off x="5896303" y="1124607"/>
                <a:ext cx="399393" cy="651641"/>
              </a:xfrm>
              <a:prstGeom prst="up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C5966C-CD41-1144-BB1D-5DDC09E0D897}"/>
                </a:ext>
              </a:extLst>
            </p:cNvPr>
            <p:cNvGrpSpPr/>
            <p:nvPr/>
          </p:nvGrpSpPr>
          <p:grpSpPr>
            <a:xfrm>
              <a:off x="2981524" y="1200395"/>
              <a:ext cx="3852006" cy="4754621"/>
              <a:chOff x="2981524" y="1200395"/>
              <a:chExt cx="3852006" cy="475462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E471AD-2C6A-1546-9C77-97757B4A6792}"/>
                  </a:ext>
                </a:extLst>
              </p:cNvPr>
              <p:cNvSpPr txBox="1"/>
              <p:nvPr/>
            </p:nvSpPr>
            <p:spPr>
              <a:xfrm>
                <a:off x="2981524" y="1200395"/>
                <a:ext cx="3419276" cy="61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  <a:highlight>
                      <a:srgbClr val="00FFFF"/>
                    </a:highlight>
                  </a:rPr>
                  <a:t>Cold Arctic air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21CBE2-228A-5940-949C-DD2D646E7A3B}"/>
                  </a:ext>
                </a:extLst>
              </p:cNvPr>
              <p:cNvSpPr txBox="1"/>
              <p:nvPr/>
            </p:nvSpPr>
            <p:spPr>
              <a:xfrm>
                <a:off x="3168868" y="3536732"/>
                <a:ext cx="32319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Warm mid-latitude air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B982FC-7695-6F45-B6F7-A98556F7E523}"/>
                  </a:ext>
                </a:extLst>
              </p:cNvPr>
              <p:cNvSpPr txBox="1"/>
              <p:nvPr/>
            </p:nvSpPr>
            <p:spPr>
              <a:xfrm>
                <a:off x="3483356" y="5493351"/>
                <a:ext cx="3350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  <a:highlight>
                      <a:srgbClr val="00FFFF"/>
                    </a:highlight>
                  </a:rPr>
                  <a:t>Cold Antarctic air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DC4781-C34B-3B2A-163F-0882596F24C4}"/>
              </a:ext>
            </a:extLst>
          </p:cNvPr>
          <p:cNvGrpSpPr>
            <a:grpSpLocks noChangeAspect="1"/>
          </p:cNvGrpSpPr>
          <p:nvPr/>
        </p:nvGrpSpPr>
        <p:grpSpPr>
          <a:xfrm>
            <a:off x="6945906" y="2761682"/>
            <a:ext cx="4968168" cy="3723966"/>
            <a:chOff x="2168801" y="658629"/>
            <a:chExt cx="7854397" cy="5887383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BBBCB5F-6AF9-0093-A654-9A714AE6D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01" y="658629"/>
              <a:ext cx="7854397" cy="58873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CEABC308-BE61-6BCB-827E-973AA99BFDDB}"/>
                </a:ext>
              </a:extLst>
            </p:cNvPr>
            <p:cNvSpPr/>
            <p:nvPr/>
          </p:nvSpPr>
          <p:spPr>
            <a:xfrm rot="16200000" flipV="1">
              <a:off x="8588897" y="3076804"/>
              <a:ext cx="399393" cy="651639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2B3DBEB6-D225-0EBB-6F8A-4B8662AE3039}"/>
                </a:ext>
              </a:extLst>
            </p:cNvPr>
            <p:cNvSpPr/>
            <p:nvPr/>
          </p:nvSpPr>
          <p:spPr>
            <a:xfrm rot="5400000" flipV="1">
              <a:off x="4464452" y="3323473"/>
              <a:ext cx="399393" cy="651639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37E8D81-8C86-9433-038F-5ACADA0CEA6D}"/>
              </a:ext>
            </a:extLst>
          </p:cNvPr>
          <p:cNvSpPr txBox="1"/>
          <p:nvPr/>
        </p:nvSpPr>
        <p:spPr>
          <a:xfrm>
            <a:off x="0" y="267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396046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99F264-3717-3C6A-0CF2-688331DE38BE}"/>
                  </a:ext>
                </a:extLst>
              </p:cNvPr>
              <p:cNvSpPr txBox="1"/>
              <p:nvPr/>
            </p:nvSpPr>
            <p:spPr>
              <a:xfrm>
                <a:off x="668430" y="4932167"/>
                <a:ext cx="10557185" cy="165526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Once summertime Arctic ice is gone, we’d expect the Arctic to heat up because …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𝑤𝑎𝑡𝑒𝑟</m:t>
                        </m:r>
                      </m:sub>
                    </m:sSub>
                  </m:oMath>
                </a14:m>
                <a:endParaRPr lang="en-US" sz="2400" i="1" baseline="-250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baseline="-25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𝑤𝑎𝑡𝑒𝑟</m:t>
                        </m:r>
                      </m:sub>
                    </m:sSub>
                  </m:oMath>
                </a14:m>
                <a:r>
                  <a:rPr lang="en-US" sz="2400" baseline="-25000" dirty="0"/>
                  <a:t> 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𝑖𝑐𝑒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𝑤𝑎𝑡𝑒𝑟</m:t>
                        </m:r>
                      </m:sub>
                    </m:sSub>
                  </m:oMath>
                </a14:m>
                <a:r>
                  <a:rPr lang="en-US" sz="2400" dirty="0"/>
                  <a:t>, but the photic layer gets thicker 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99F264-3717-3C6A-0CF2-688331DE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0" y="4932167"/>
                <a:ext cx="10557185" cy="1655261"/>
              </a:xfrm>
              <a:prstGeom prst="rect">
                <a:avLst/>
              </a:prstGeom>
              <a:blipFill>
                <a:blip r:embed="rId2"/>
                <a:stretch>
                  <a:fillRect l="-840" t="-2256" b="-52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D658D1B-4BD1-467B-43C3-D8B02BB09364}"/>
              </a:ext>
            </a:extLst>
          </p:cNvPr>
          <p:cNvGrpSpPr/>
          <p:nvPr/>
        </p:nvGrpSpPr>
        <p:grpSpPr>
          <a:xfrm>
            <a:off x="642134" y="-183619"/>
            <a:ext cx="9179942" cy="10116709"/>
            <a:chOff x="642134" y="88232"/>
            <a:chExt cx="9179942" cy="1011670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FA98AF1-6745-A1D0-813A-13A2DFC1CD74}"/>
                </a:ext>
              </a:extLst>
            </p:cNvPr>
            <p:cNvGrpSpPr/>
            <p:nvPr/>
          </p:nvGrpSpPr>
          <p:grpSpPr>
            <a:xfrm>
              <a:off x="642134" y="88232"/>
              <a:ext cx="9179942" cy="10116709"/>
              <a:chOff x="2294474" y="49043"/>
              <a:chExt cx="9179942" cy="1011670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B61FD46-3DF9-2150-9F21-692078140865}"/>
                  </a:ext>
                </a:extLst>
              </p:cNvPr>
              <p:cNvGrpSpPr/>
              <p:nvPr/>
            </p:nvGrpSpPr>
            <p:grpSpPr>
              <a:xfrm>
                <a:off x="2294474" y="49043"/>
                <a:ext cx="9179942" cy="10116709"/>
                <a:chOff x="431028" y="317035"/>
                <a:chExt cx="9179942" cy="10116709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506EF047-1B57-87F0-B326-2F6AB01D3F35}"/>
                    </a:ext>
                  </a:extLst>
                </p:cNvPr>
                <p:cNvGrpSpPr/>
                <p:nvPr/>
              </p:nvGrpSpPr>
              <p:grpSpPr>
                <a:xfrm>
                  <a:off x="431028" y="317035"/>
                  <a:ext cx="9179942" cy="10116709"/>
                  <a:chOff x="1975369" y="320937"/>
                  <a:chExt cx="9179942" cy="10116709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DAB512C0-6843-93D1-8EE1-CF02CAF476E7}"/>
                      </a:ext>
                    </a:extLst>
                  </p:cNvPr>
                  <p:cNvGrpSpPr/>
                  <p:nvPr/>
                </p:nvGrpSpPr>
                <p:grpSpPr>
                  <a:xfrm>
                    <a:off x="1975369" y="1575338"/>
                    <a:ext cx="9179942" cy="8862308"/>
                    <a:chOff x="1975369" y="-178123"/>
                    <a:chExt cx="9179942" cy="8862308"/>
                  </a:xfrm>
                </p:grpSpPr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29786F77-6173-E5CF-C69E-3FEC4BCECC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460296" y="1027095"/>
                      <a:ext cx="182004" cy="387767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Freeform 59">
                      <a:extLst>
                        <a:ext uri="{FF2B5EF4-FFF2-40B4-BE49-F238E27FC236}">
                          <a16:creationId xmlns:a16="http://schemas.microsoft.com/office/drawing/2014/main" id="{DE6E3EDF-0436-3A4E-98FD-E5BA3A1C7948}"/>
                        </a:ext>
                      </a:extLst>
                    </p:cNvPr>
                    <p:cNvSpPr/>
                    <p:nvPr/>
                  </p:nvSpPr>
                  <p:spPr>
                    <a:xfrm rot="20728458">
                      <a:off x="3253298" y="216982"/>
                      <a:ext cx="988756" cy="477026"/>
                    </a:xfrm>
                    <a:custGeom>
                      <a:avLst/>
                      <a:gdLst>
                        <a:gd name="connsiteX0" fmla="*/ 132598 w 988756"/>
                        <a:gd name="connsiteY0" fmla="*/ 406400 h 723900"/>
                        <a:gd name="connsiteX1" fmla="*/ 43698 w 988756"/>
                        <a:gd name="connsiteY1" fmla="*/ 419100 h 723900"/>
                        <a:gd name="connsiteX2" fmla="*/ 18298 w 988756"/>
                        <a:gd name="connsiteY2" fmla="*/ 266700 h 723900"/>
                        <a:gd name="connsiteX3" fmla="*/ 30998 w 988756"/>
                        <a:gd name="connsiteY3" fmla="*/ 228600 h 723900"/>
                        <a:gd name="connsiteX4" fmla="*/ 145298 w 988756"/>
                        <a:gd name="connsiteY4" fmla="*/ 165100 h 723900"/>
                        <a:gd name="connsiteX5" fmla="*/ 157998 w 988756"/>
                        <a:gd name="connsiteY5" fmla="*/ 76200 h 723900"/>
                        <a:gd name="connsiteX6" fmla="*/ 221498 w 988756"/>
                        <a:gd name="connsiteY6" fmla="*/ 12700 h 723900"/>
                        <a:gd name="connsiteX7" fmla="*/ 259598 w 988756"/>
                        <a:gd name="connsiteY7" fmla="*/ 0 h 723900"/>
                        <a:gd name="connsiteX8" fmla="*/ 348498 w 988756"/>
                        <a:gd name="connsiteY8" fmla="*/ 25400 h 723900"/>
                        <a:gd name="connsiteX9" fmla="*/ 437398 w 988756"/>
                        <a:gd name="connsiteY9" fmla="*/ 63500 h 723900"/>
                        <a:gd name="connsiteX10" fmla="*/ 513598 w 988756"/>
                        <a:gd name="connsiteY10" fmla="*/ 38100 h 723900"/>
                        <a:gd name="connsiteX11" fmla="*/ 551698 w 988756"/>
                        <a:gd name="connsiteY11" fmla="*/ 25400 h 723900"/>
                        <a:gd name="connsiteX12" fmla="*/ 615198 w 988756"/>
                        <a:gd name="connsiteY12" fmla="*/ 12700 h 723900"/>
                        <a:gd name="connsiteX13" fmla="*/ 691398 w 988756"/>
                        <a:gd name="connsiteY13" fmla="*/ 25400 h 723900"/>
                        <a:gd name="connsiteX14" fmla="*/ 742198 w 988756"/>
                        <a:gd name="connsiteY14" fmla="*/ 88900 h 723900"/>
                        <a:gd name="connsiteX15" fmla="*/ 767598 w 988756"/>
                        <a:gd name="connsiteY15" fmla="*/ 127000 h 723900"/>
                        <a:gd name="connsiteX16" fmla="*/ 780298 w 988756"/>
                        <a:gd name="connsiteY16" fmla="*/ 254000 h 723900"/>
                        <a:gd name="connsiteX17" fmla="*/ 881898 w 988756"/>
                        <a:gd name="connsiteY17" fmla="*/ 279400 h 723900"/>
                        <a:gd name="connsiteX18" fmla="*/ 919998 w 988756"/>
                        <a:gd name="connsiteY18" fmla="*/ 292100 h 723900"/>
                        <a:gd name="connsiteX19" fmla="*/ 932698 w 988756"/>
                        <a:gd name="connsiteY19" fmla="*/ 330200 h 723900"/>
                        <a:gd name="connsiteX20" fmla="*/ 932698 w 988756"/>
                        <a:gd name="connsiteY20" fmla="*/ 482600 h 723900"/>
                        <a:gd name="connsiteX21" fmla="*/ 970798 w 988756"/>
                        <a:gd name="connsiteY21" fmla="*/ 520700 h 723900"/>
                        <a:gd name="connsiteX22" fmla="*/ 970798 w 988756"/>
                        <a:gd name="connsiteY22" fmla="*/ 647700 h 723900"/>
                        <a:gd name="connsiteX23" fmla="*/ 894598 w 988756"/>
                        <a:gd name="connsiteY23" fmla="*/ 698500 h 723900"/>
                        <a:gd name="connsiteX24" fmla="*/ 856498 w 988756"/>
                        <a:gd name="connsiteY24" fmla="*/ 723900 h 723900"/>
                        <a:gd name="connsiteX25" fmla="*/ 818398 w 988756"/>
                        <a:gd name="connsiteY25" fmla="*/ 711200 h 723900"/>
                        <a:gd name="connsiteX26" fmla="*/ 792998 w 988756"/>
                        <a:gd name="connsiteY26" fmla="*/ 673100 h 723900"/>
                        <a:gd name="connsiteX27" fmla="*/ 754898 w 988756"/>
                        <a:gd name="connsiteY27" fmla="*/ 647700 h 723900"/>
                        <a:gd name="connsiteX28" fmla="*/ 450098 w 988756"/>
                        <a:gd name="connsiteY28" fmla="*/ 647700 h 723900"/>
                        <a:gd name="connsiteX29" fmla="*/ 424698 w 988756"/>
                        <a:gd name="connsiteY29" fmla="*/ 609600 h 723900"/>
                        <a:gd name="connsiteX30" fmla="*/ 386598 w 988756"/>
                        <a:gd name="connsiteY30" fmla="*/ 596900 h 723900"/>
                        <a:gd name="connsiteX31" fmla="*/ 272298 w 988756"/>
                        <a:gd name="connsiteY31" fmla="*/ 596900 h 723900"/>
                        <a:gd name="connsiteX32" fmla="*/ 259598 w 988756"/>
                        <a:gd name="connsiteY32" fmla="*/ 558800 h 723900"/>
                        <a:gd name="connsiteX33" fmla="*/ 119898 w 988756"/>
                        <a:gd name="connsiteY33" fmla="*/ 520700 h 723900"/>
                        <a:gd name="connsiteX34" fmla="*/ 81798 w 988756"/>
                        <a:gd name="connsiteY34" fmla="*/ 431800 h 723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988756" h="723900">
                          <a:moveTo>
                            <a:pt x="132598" y="406400"/>
                          </a:moveTo>
                          <a:cubicBezTo>
                            <a:pt x="102965" y="410633"/>
                            <a:pt x="73484" y="422079"/>
                            <a:pt x="43698" y="419100"/>
                          </a:cubicBezTo>
                          <a:cubicBezTo>
                            <a:pt x="-33406" y="411390"/>
                            <a:pt x="14129" y="293802"/>
                            <a:pt x="18298" y="266700"/>
                          </a:cubicBezTo>
                          <a:cubicBezTo>
                            <a:pt x="20334" y="253469"/>
                            <a:pt x="21532" y="238066"/>
                            <a:pt x="30998" y="228600"/>
                          </a:cubicBezTo>
                          <a:cubicBezTo>
                            <a:pt x="74667" y="184931"/>
                            <a:pt x="97388" y="181070"/>
                            <a:pt x="145298" y="165100"/>
                          </a:cubicBezTo>
                          <a:cubicBezTo>
                            <a:pt x="149531" y="135467"/>
                            <a:pt x="149396" y="104872"/>
                            <a:pt x="157998" y="76200"/>
                          </a:cubicBezTo>
                          <a:cubicBezTo>
                            <a:pt x="166963" y="46318"/>
                            <a:pt x="195600" y="25649"/>
                            <a:pt x="221498" y="12700"/>
                          </a:cubicBezTo>
                          <a:cubicBezTo>
                            <a:pt x="233472" y="6713"/>
                            <a:pt x="246898" y="4233"/>
                            <a:pt x="259598" y="0"/>
                          </a:cubicBezTo>
                          <a:cubicBezTo>
                            <a:pt x="275874" y="4069"/>
                            <a:pt x="330278" y="16290"/>
                            <a:pt x="348498" y="25400"/>
                          </a:cubicBezTo>
                          <a:cubicBezTo>
                            <a:pt x="436203" y="69253"/>
                            <a:pt x="331672" y="37069"/>
                            <a:pt x="437398" y="63500"/>
                          </a:cubicBezTo>
                          <a:lnTo>
                            <a:pt x="513598" y="38100"/>
                          </a:lnTo>
                          <a:cubicBezTo>
                            <a:pt x="526298" y="33867"/>
                            <a:pt x="538571" y="28025"/>
                            <a:pt x="551698" y="25400"/>
                          </a:cubicBezTo>
                          <a:lnTo>
                            <a:pt x="615198" y="12700"/>
                          </a:lnTo>
                          <a:cubicBezTo>
                            <a:pt x="640598" y="16933"/>
                            <a:pt x="666969" y="17257"/>
                            <a:pt x="691398" y="25400"/>
                          </a:cubicBezTo>
                          <a:cubicBezTo>
                            <a:pt x="742779" y="42527"/>
                            <a:pt x="722792" y="50088"/>
                            <a:pt x="742198" y="88900"/>
                          </a:cubicBezTo>
                          <a:cubicBezTo>
                            <a:pt x="749024" y="102552"/>
                            <a:pt x="759131" y="114300"/>
                            <a:pt x="767598" y="127000"/>
                          </a:cubicBezTo>
                          <a:cubicBezTo>
                            <a:pt x="771831" y="169333"/>
                            <a:pt x="754771" y="219964"/>
                            <a:pt x="780298" y="254000"/>
                          </a:cubicBezTo>
                          <a:cubicBezTo>
                            <a:pt x="801243" y="281927"/>
                            <a:pt x="848780" y="268361"/>
                            <a:pt x="881898" y="279400"/>
                          </a:cubicBezTo>
                          <a:lnTo>
                            <a:pt x="919998" y="292100"/>
                          </a:lnTo>
                          <a:cubicBezTo>
                            <a:pt x="924231" y="304800"/>
                            <a:pt x="932698" y="316813"/>
                            <a:pt x="932698" y="330200"/>
                          </a:cubicBezTo>
                          <a:cubicBezTo>
                            <a:pt x="932698" y="372452"/>
                            <a:pt x="902924" y="437939"/>
                            <a:pt x="932698" y="482600"/>
                          </a:cubicBezTo>
                          <a:cubicBezTo>
                            <a:pt x="942661" y="497544"/>
                            <a:pt x="958098" y="508000"/>
                            <a:pt x="970798" y="520700"/>
                          </a:cubicBezTo>
                          <a:cubicBezTo>
                            <a:pt x="985214" y="563948"/>
                            <a:pt x="1002721" y="597536"/>
                            <a:pt x="970798" y="647700"/>
                          </a:cubicBezTo>
                          <a:cubicBezTo>
                            <a:pt x="954409" y="673454"/>
                            <a:pt x="919998" y="681567"/>
                            <a:pt x="894598" y="698500"/>
                          </a:cubicBezTo>
                          <a:lnTo>
                            <a:pt x="856498" y="723900"/>
                          </a:lnTo>
                          <a:cubicBezTo>
                            <a:pt x="843798" y="719667"/>
                            <a:pt x="828851" y="719563"/>
                            <a:pt x="818398" y="711200"/>
                          </a:cubicBezTo>
                          <a:cubicBezTo>
                            <a:pt x="806479" y="701665"/>
                            <a:pt x="803791" y="683893"/>
                            <a:pt x="792998" y="673100"/>
                          </a:cubicBezTo>
                          <a:cubicBezTo>
                            <a:pt x="782205" y="662307"/>
                            <a:pt x="767598" y="656167"/>
                            <a:pt x="754898" y="647700"/>
                          </a:cubicBezTo>
                          <a:cubicBezTo>
                            <a:pt x="637222" y="667313"/>
                            <a:pt x="604226" y="678526"/>
                            <a:pt x="450098" y="647700"/>
                          </a:cubicBezTo>
                          <a:cubicBezTo>
                            <a:pt x="435131" y="644707"/>
                            <a:pt x="436617" y="619135"/>
                            <a:pt x="424698" y="609600"/>
                          </a:cubicBezTo>
                          <a:cubicBezTo>
                            <a:pt x="414245" y="601237"/>
                            <a:pt x="399298" y="601133"/>
                            <a:pt x="386598" y="596900"/>
                          </a:cubicBezTo>
                          <a:cubicBezTo>
                            <a:pt x="295918" y="627127"/>
                            <a:pt x="332675" y="637152"/>
                            <a:pt x="272298" y="596900"/>
                          </a:cubicBezTo>
                          <a:cubicBezTo>
                            <a:pt x="268065" y="584200"/>
                            <a:pt x="267961" y="569253"/>
                            <a:pt x="259598" y="558800"/>
                          </a:cubicBezTo>
                          <a:cubicBezTo>
                            <a:pt x="227580" y="518778"/>
                            <a:pt x="159543" y="525656"/>
                            <a:pt x="119898" y="520700"/>
                          </a:cubicBezTo>
                          <a:cubicBezTo>
                            <a:pt x="64186" y="483559"/>
                            <a:pt x="81798" y="510564"/>
                            <a:pt x="81798" y="431800"/>
                          </a:cubicBezTo>
                        </a:path>
                      </a:pathLst>
                    </a:custGeom>
                    <a:solidFill>
                      <a:schemeClr val="bg2">
                        <a:alpha val="68679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937ACD00-BA19-678C-A3F5-E02C2AD052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75369" y="-178123"/>
                      <a:ext cx="9179942" cy="8862308"/>
                      <a:chOff x="908569" y="944460"/>
                      <a:chExt cx="9179942" cy="8862308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9615FC8A-EE23-0E52-4CA1-B25BF54984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8569" y="1730678"/>
                        <a:ext cx="9179942" cy="8076090"/>
                        <a:chOff x="-50800" y="666378"/>
                        <a:chExt cx="9179942" cy="8076090"/>
                      </a:xfrm>
                    </p:grpSpPr>
                    <p:grpSp>
                      <p:nvGrpSpPr>
                        <p:cNvPr id="6" name="Group 5">
                          <a:extLst>
                            <a:ext uri="{FF2B5EF4-FFF2-40B4-BE49-F238E27FC236}">
                              <a16:creationId xmlns:a16="http://schemas.microsoft.com/office/drawing/2014/main" id="{F638B816-AD1F-8F6F-BB05-CAF2FBCAA7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50800" y="1310862"/>
                          <a:ext cx="7986110" cy="7431606"/>
                          <a:chOff x="2373084" y="1320800"/>
                          <a:chExt cx="7986110" cy="7431606"/>
                        </a:xfrm>
                      </p:grpSpPr>
                      <p:sp>
                        <p:nvSpPr>
                          <p:cNvPr id="4" name="Arc 3">
                            <a:extLst>
                              <a:ext uri="{FF2B5EF4-FFF2-40B4-BE49-F238E27FC236}">
                                <a16:creationId xmlns:a16="http://schemas.microsoft.com/office/drawing/2014/main" id="{9071BB5D-FCAA-14B5-87C1-0FFBB4CC18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97335" y="1629084"/>
                            <a:ext cx="7351776" cy="6778752"/>
                          </a:xfrm>
                          <a:prstGeom prst="arc">
                            <a:avLst>
                              <a:gd name="adj1" fmla="val 12428108"/>
                              <a:gd name="adj2" fmla="val 19898702"/>
                            </a:avLst>
                          </a:prstGeom>
                          <a:ln w="508000">
                            <a:solidFill>
                              <a:schemeClr val="accent1">
                                <a:alpha val="51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5" name="Arc 4">
                            <a:extLst>
                              <a:ext uri="{FF2B5EF4-FFF2-40B4-BE49-F238E27FC236}">
                                <a16:creationId xmlns:a16="http://schemas.microsoft.com/office/drawing/2014/main" id="{E78F4991-E47A-D094-B6FD-1F73FA0DC0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373084" y="1320800"/>
                            <a:ext cx="7986110" cy="7431606"/>
                          </a:xfrm>
                          <a:prstGeom prst="arc">
                            <a:avLst>
                              <a:gd name="adj1" fmla="val 12826972"/>
                              <a:gd name="adj2" fmla="val 19574346"/>
                            </a:avLst>
                          </a:prstGeom>
                          <a:ln w="127000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3" name="Group 12">
                          <a:extLst>
                            <a:ext uri="{FF2B5EF4-FFF2-40B4-BE49-F238E27FC236}">
                              <a16:creationId xmlns:a16="http://schemas.microsoft.com/office/drawing/2014/main" id="{36F61A05-1F11-D34E-B0BC-DEB960E2FC2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1667" y="2188024"/>
                          <a:ext cx="2430428" cy="914332"/>
                          <a:chOff x="1078301" y="1636148"/>
                          <a:chExt cx="2430428" cy="914332"/>
                        </a:xfrm>
                      </p:grpSpPr>
                      <p:cxnSp>
                        <p:nvCxnSpPr>
                          <p:cNvPr id="9" name="Straight Arrow Connector 8">
                            <a:extLst>
                              <a:ext uri="{FF2B5EF4-FFF2-40B4-BE49-F238E27FC236}">
                                <a16:creationId xmlns:a16="http://schemas.microsoft.com/office/drawing/2014/main" id="{276BF7DC-84E4-F06D-5430-E96A0373CD8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620410" y="1636148"/>
                            <a:ext cx="285626" cy="341333"/>
                          </a:xfrm>
                          <a:prstGeom prst="straightConnector1">
                            <a:avLst/>
                          </a:prstGeom>
                          <a:ln w="38100">
                            <a:solidFill>
                              <a:schemeClr val="tx1"/>
                            </a:solidFill>
                            <a:headEnd type="triangle"/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" name="TextBox 11">
                                <a:extLst>
                                  <a:ext uri="{FF2B5EF4-FFF2-40B4-BE49-F238E27FC236}">
                                    <a16:creationId xmlns:a16="http://schemas.microsoft.com/office/drawing/2014/main" id="{781B8FFB-3D16-C770-2C5D-4A99E37A272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078301" y="1904149"/>
                                <a:ext cx="2430428" cy="64633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pPr algn="ctr"/>
                                <a14:m>
                                  <m:oMath xmlns:m="http://schemas.openxmlformats.org/officeDocument/2006/math"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𝑫𝒆𝒑𝒕𝒉</m:t>
                                    </m:r>
                                  </m:oMath>
                                </a14:m>
                                <a:r>
                                  <a:rPr lang="en-US" b="1" i="1" dirty="0"/>
                                  <a:t> </a:t>
                                </a:r>
                              </a:p>
                              <a:p>
                                <a:pPr algn="ctr"/>
                                <a:r>
                                  <a:rPr lang="en-US" i="1" dirty="0"/>
                                  <a:t>(of photic layer)</a:t>
                                </a: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2" name="TextBox 11">
                                <a:extLst>
                                  <a:ext uri="{FF2B5EF4-FFF2-40B4-BE49-F238E27FC236}">
                                    <a16:creationId xmlns:a16="http://schemas.microsoft.com/office/drawing/2014/main" id="{781B8FFB-3D16-C770-2C5D-4A99E37A2726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78301" y="1904149"/>
                                <a:ext cx="2430428" cy="646331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b="-1346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8" name="TextBox 17">
                              <a:extLst>
                                <a:ext uri="{FF2B5EF4-FFF2-40B4-BE49-F238E27FC236}">
                                  <a16:creationId xmlns:a16="http://schemas.microsoft.com/office/drawing/2014/main" id="{83330397-08EC-5CC4-91AA-0BBD5FB8F84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912567" y="666378"/>
                              <a:ext cx="4216575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14:m>
                                <m:oMath xmlns:m="http://schemas.openxmlformats.org/officeDocument/2006/math"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𝑨𝒓𝒆𝒂</m:t>
                                  </m:r>
                                </m:oMath>
                              </a14:m>
                              <a:r>
                                <a:rPr lang="en-US" i="1" dirty="0"/>
                                <a:t> (of ice-covered Arctic Ocean)</a:t>
                              </a: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8" name="TextBox 17">
                              <a:extLst>
                                <a:ext uri="{FF2B5EF4-FFF2-40B4-BE49-F238E27FC236}">
                                  <a16:creationId xmlns:a16="http://schemas.microsoft.com/office/drawing/2014/main" id="{83330397-08EC-5CC4-91AA-0BBD5FB8F84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912567" y="666378"/>
                              <a:ext cx="4216575" cy="369332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t="-6667" b="-2666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22" name="Straight Arrow Connector 21">
                        <a:extLst>
                          <a:ext uri="{FF2B5EF4-FFF2-40B4-BE49-F238E27FC236}">
                            <a16:creationId xmlns:a16="http://schemas.microsoft.com/office/drawing/2014/main" id="{0758B099-FDB7-9526-D0E5-46FB1DCC9C5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19819" y="1783697"/>
                        <a:ext cx="625486" cy="757273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7" name="TextBox 26">
                            <a:extLst>
                              <a:ext uri="{FF2B5EF4-FFF2-40B4-BE49-F238E27FC236}">
                                <a16:creationId xmlns:a16="http://schemas.microsoft.com/office/drawing/2014/main" id="{393014AC-7756-B1AD-BD87-0910CF0C76F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38764" y="2537445"/>
                            <a:ext cx="1070749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14:m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a14:m>
                            <a:r>
                              <a:rPr lang="en-US" i="1" dirty="0"/>
                              <a:t>,</a:t>
                            </a:r>
                            <a:r>
                              <a:rPr lang="en-US" b="1" i="1" dirty="0"/>
                              <a:t>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</m:oMath>
                            </a14:m>
                            <a:endParaRPr lang="en-US" b="1" i="1" dirty="0"/>
                          </a:p>
                          <a:p>
                            <a:endParaRPr lang="en-US" b="1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7" name="TextBox 26">
                            <a:extLst>
                              <a:ext uri="{FF2B5EF4-FFF2-40B4-BE49-F238E27FC236}">
                                <a16:creationId xmlns:a16="http://schemas.microsoft.com/office/drawing/2014/main" id="{393014AC-7756-B1AD-BD87-0910CF0C76FE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38764" y="2537445"/>
                            <a:ext cx="1070749" cy="646331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 t="-576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0" name="TextBox 29">
                            <a:extLst>
                              <a:ext uri="{FF2B5EF4-FFF2-40B4-BE49-F238E27FC236}">
                                <a16:creationId xmlns:a16="http://schemas.microsoft.com/office/drawing/2014/main" id="{9C7B0B49-9BF5-9303-71DE-649209C9EFD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016616" y="944460"/>
                            <a:ext cx="35480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oMath>
                              </m:oMathPara>
                            </a14:m>
                            <a:endParaRPr lang="en-US" b="1" i="1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0" name="TextBox 29">
                            <a:extLst>
                              <a:ext uri="{FF2B5EF4-FFF2-40B4-BE49-F238E27FC236}">
                                <a16:creationId xmlns:a16="http://schemas.microsoft.com/office/drawing/2014/main" id="{9C7B0B49-9BF5-9303-71DE-649209C9EFD6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16616" y="944460"/>
                            <a:ext cx="354804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33" name="Straight Arrow Connector 32">
                        <a:extLst>
                          <a:ext uri="{FF2B5EF4-FFF2-40B4-BE49-F238E27FC236}">
                            <a16:creationId xmlns:a16="http://schemas.microsoft.com/office/drawing/2014/main" id="{398870A2-F4B6-B6A0-29F6-689F9AEE3E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661601" y="2635761"/>
                        <a:ext cx="100944" cy="232351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A695F82D-FE27-415F-4ED0-8D23F8BACC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229275" y="1868678"/>
                            <a:ext cx="53469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14:m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a14:m>
                            <a:r>
                              <a:rPr lang="en-US" b="1" i="1" baseline="-25000" dirty="0"/>
                              <a:t>ice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A695F82D-FE27-415F-4ED0-8D23F8BACC3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229275" y="1868678"/>
                            <a:ext cx="534697" cy="36933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84E15B80-36DA-83BC-EFC9-204A7BC11C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49748" y="1775108"/>
                        <a:ext cx="846389" cy="654045"/>
                        <a:chOff x="3321217" y="1859044"/>
                        <a:chExt cx="846389" cy="654045"/>
                      </a:xfrm>
                    </p:grpSpPr>
                    <p:cxnSp>
                      <p:nvCxnSpPr>
                        <p:cNvPr id="41" name="Straight Arrow Connector 40">
                          <a:extLst>
                            <a:ext uri="{FF2B5EF4-FFF2-40B4-BE49-F238E27FC236}">
                              <a16:creationId xmlns:a16="http://schemas.microsoft.com/office/drawing/2014/main" id="{5777022B-8C04-2499-38A1-771145277F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512354" y="2196559"/>
                          <a:ext cx="155876" cy="3165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2" name="TextBox 41">
                              <a:extLst>
                                <a:ext uri="{FF2B5EF4-FFF2-40B4-BE49-F238E27FC236}">
                                  <a16:creationId xmlns:a16="http://schemas.microsoft.com/office/drawing/2014/main" id="{E361564C-4177-144E-B9EA-32B99F518EE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321217" y="1859044"/>
                              <a:ext cx="846389" cy="36298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14:m>
                                <m:oMath xmlns:m="http://schemas.openxmlformats.org/officeDocument/2006/math"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oMath>
                              </a14:m>
                              <a:r>
                                <a:rPr lang="en-US" b="1" i="1" baseline="-25000" dirty="0"/>
                                <a:t>ocean</a:t>
                              </a: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2" name="TextBox 41">
                              <a:extLst>
                                <a:ext uri="{FF2B5EF4-FFF2-40B4-BE49-F238E27FC236}">
                                  <a16:creationId xmlns:a16="http://schemas.microsoft.com/office/drawing/2014/main" id="{E361564C-4177-144E-B9EA-32B99F518EE4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321217" y="1859044"/>
                              <a:ext cx="846389" cy="362984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b="-1724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47" name="Straight Arrow Connector 46">
                        <a:extLst>
                          <a:ext uri="{FF2B5EF4-FFF2-40B4-BE49-F238E27FC236}">
                            <a16:creationId xmlns:a16="http://schemas.microsoft.com/office/drawing/2014/main" id="{08AA25C1-9DE4-F806-9121-7FDED5F1E84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561064" y="1648909"/>
                        <a:ext cx="347644" cy="780244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Arrow Connector 50">
                        <a:extLst>
                          <a:ext uri="{FF2B5EF4-FFF2-40B4-BE49-F238E27FC236}">
                            <a16:creationId xmlns:a16="http://schemas.microsoft.com/office/drawing/2014/main" id="{92A1E4E2-FD1A-0E4D-201A-2EBD3F9090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940885" y="2491840"/>
                        <a:ext cx="0" cy="404525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1BF761A5-CD72-93C6-C207-65113913EC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99874" y="1833575"/>
                        <a:ext cx="142667" cy="677616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1E095D09-E06A-4FCA-5E1F-C6DE9193EE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99620" y="320937"/>
                    <a:ext cx="1452994" cy="1787758"/>
                  </a:xfrm>
                  <a:prstGeom prst="straightConnector1">
                    <a:avLst/>
                  </a:prstGeom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1ED4160F-0D6D-716B-8759-819D89E592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55576" y="438603"/>
                    <a:ext cx="556360" cy="1625244"/>
                  </a:xfrm>
                  <a:prstGeom prst="straightConnector1">
                    <a:avLst/>
                  </a:prstGeom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4389EE09-1946-2BAF-7FA2-FBA02C36A741}"/>
                    </a:ext>
                  </a:extLst>
                </p:cNvPr>
                <p:cNvSpPr/>
                <p:nvPr/>
              </p:nvSpPr>
              <p:spPr>
                <a:xfrm rot="21096786">
                  <a:off x="3466081" y="1796418"/>
                  <a:ext cx="988756" cy="477026"/>
                </a:xfrm>
                <a:custGeom>
                  <a:avLst/>
                  <a:gdLst>
                    <a:gd name="connsiteX0" fmla="*/ 132598 w 988756"/>
                    <a:gd name="connsiteY0" fmla="*/ 406400 h 723900"/>
                    <a:gd name="connsiteX1" fmla="*/ 43698 w 988756"/>
                    <a:gd name="connsiteY1" fmla="*/ 419100 h 723900"/>
                    <a:gd name="connsiteX2" fmla="*/ 18298 w 988756"/>
                    <a:gd name="connsiteY2" fmla="*/ 266700 h 723900"/>
                    <a:gd name="connsiteX3" fmla="*/ 30998 w 988756"/>
                    <a:gd name="connsiteY3" fmla="*/ 228600 h 723900"/>
                    <a:gd name="connsiteX4" fmla="*/ 145298 w 988756"/>
                    <a:gd name="connsiteY4" fmla="*/ 165100 h 723900"/>
                    <a:gd name="connsiteX5" fmla="*/ 157998 w 988756"/>
                    <a:gd name="connsiteY5" fmla="*/ 76200 h 723900"/>
                    <a:gd name="connsiteX6" fmla="*/ 221498 w 988756"/>
                    <a:gd name="connsiteY6" fmla="*/ 12700 h 723900"/>
                    <a:gd name="connsiteX7" fmla="*/ 259598 w 988756"/>
                    <a:gd name="connsiteY7" fmla="*/ 0 h 723900"/>
                    <a:gd name="connsiteX8" fmla="*/ 348498 w 988756"/>
                    <a:gd name="connsiteY8" fmla="*/ 25400 h 723900"/>
                    <a:gd name="connsiteX9" fmla="*/ 437398 w 988756"/>
                    <a:gd name="connsiteY9" fmla="*/ 63500 h 723900"/>
                    <a:gd name="connsiteX10" fmla="*/ 513598 w 988756"/>
                    <a:gd name="connsiteY10" fmla="*/ 38100 h 723900"/>
                    <a:gd name="connsiteX11" fmla="*/ 551698 w 988756"/>
                    <a:gd name="connsiteY11" fmla="*/ 25400 h 723900"/>
                    <a:gd name="connsiteX12" fmla="*/ 615198 w 988756"/>
                    <a:gd name="connsiteY12" fmla="*/ 12700 h 723900"/>
                    <a:gd name="connsiteX13" fmla="*/ 691398 w 988756"/>
                    <a:gd name="connsiteY13" fmla="*/ 25400 h 723900"/>
                    <a:gd name="connsiteX14" fmla="*/ 742198 w 988756"/>
                    <a:gd name="connsiteY14" fmla="*/ 88900 h 723900"/>
                    <a:gd name="connsiteX15" fmla="*/ 767598 w 988756"/>
                    <a:gd name="connsiteY15" fmla="*/ 127000 h 723900"/>
                    <a:gd name="connsiteX16" fmla="*/ 780298 w 988756"/>
                    <a:gd name="connsiteY16" fmla="*/ 254000 h 723900"/>
                    <a:gd name="connsiteX17" fmla="*/ 881898 w 988756"/>
                    <a:gd name="connsiteY17" fmla="*/ 279400 h 723900"/>
                    <a:gd name="connsiteX18" fmla="*/ 919998 w 988756"/>
                    <a:gd name="connsiteY18" fmla="*/ 292100 h 723900"/>
                    <a:gd name="connsiteX19" fmla="*/ 932698 w 988756"/>
                    <a:gd name="connsiteY19" fmla="*/ 330200 h 723900"/>
                    <a:gd name="connsiteX20" fmla="*/ 932698 w 988756"/>
                    <a:gd name="connsiteY20" fmla="*/ 482600 h 723900"/>
                    <a:gd name="connsiteX21" fmla="*/ 970798 w 988756"/>
                    <a:gd name="connsiteY21" fmla="*/ 520700 h 723900"/>
                    <a:gd name="connsiteX22" fmla="*/ 970798 w 988756"/>
                    <a:gd name="connsiteY22" fmla="*/ 647700 h 723900"/>
                    <a:gd name="connsiteX23" fmla="*/ 894598 w 988756"/>
                    <a:gd name="connsiteY23" fmla="*/ 698500 h 723900"/>
                    <a:gd name="connsiteX24" fmla="*/ 856498 w 988756"/>
                    <a:gd name="connsiteY24" fmla="*/ 723900 h 723900"/>
                    <a:gd name="connsiteX25" fmla="*/ 818398 w 988756"/>
                    <a:gd name="connsiteY25" fmla="*/ 711200 h 723900"/>
                    <a:gd name="connsiteX26" fmla="*/ 792998 w 988756"/>
                    <a:gd name="connsiteY26" fmla="*/ 673100 h 723900"/>
                    <a:gd name="connsiteX27" fmla="*/ 754898 w 988756"/>
                    <a:gd name="connsiteY27" fmla="*/ 647700 h 723900"/>
                    <a:gd name="connsiteX28" fmla="*/ 450098 w 988756"/>
                    <a:gd name="connsiteY28" fmla="*/ 647700 h 723900"/>
                    <a:gd name="connsiteX29" fmla="*/ 424698 w 988756"/>
                    <a:gd name="connsiteY29" fmla="*/ 609600 h 723900"/>
                    <a:gd name="connsiteX30" fmla="*/ 386598 w 988756"/>
                    <a:gd name="connsiteY30" fmla="*/ 596900 h 723900"/>
                    <a:gd name="connsiteX31" fmla="*/ 272298 w 988756"/>
                    <a:gd name="connsiteY31" fmla="*/ 596900 h 723900"/>
                    <a:gd name="connsiteX32" fmla="*/ 259598 w 988756"/>
                    <a:gd name="connsiteY32" fmla="*/ 558800 h 723900"/>
                    <a:gd name="connsiteX33" fmla="*/ 119898 w 988756"/>
                    <a:gd name="connsiteY33" fmla="*/ 520700 h 723900"/>
                    <a:gd name="connsiteX34" fmla="*/ 81798 w 988756"/>
                    <a:gd name="connsiteY34" fmla="*/ 43180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88756" h="723900">
                      <a:moveTo>
                        <a:pt x="132598" y="406400"/>
                      </a:moveTo>
                      <a:cubicBezTo>
                        <a:pt x="102965" y="410633"/>
                        <a:pt x="73484" y="422079"/>
                        <a:pt x="43698" y="419100"/>
                      </a:cubicBezTo>
                      <a:cubicBezTo>
                        <a:pt x="-33406" y="411390"/>
                        <a:pt x="14129" y="293802"/>
                        <a:pt x="18298" y="266700"/>
                      </a:cubicBezTo>
                      <a:cubicBezTo>
                        <a:pt x="20334" y="253469"/>
                        <a:pt x="21532" y="238066"/>
                        <a:pt x="30998" y="228600"/>
                      </a:cubicBezTo>
                      <a:cubicBezTo>
                        <a:pt x="74667" y="184931"/>
                        <a:pt x="97388" y="181070"/>
                        <a:pt x="145298" y="165100"/>
                      </a:cubicBezTo>
                      <a:cubicBezTo>
                        <a:pt x="149531" y="135467"/>
                        <a:pt x="149396" y="104872"/>
                        <a:pt x="157998" y="76200"/>
                      </a:cubicBezTo>
                      <a:cubicBezTo>
                        <a:pt x="166963" y="46318"/>
                        <a:pt x="195600" y="25649"/>
                        <a:pt x="221498" y="12700"/>
                      </a:cubicBezTo>
                      <a:cubicBezTo>
                        <a:pt x="233472" y="6713"/>
                        <a:pt x="246898" y="4233"/>
                        <a:pt x="259598" y="0"/>
                      </a:cubicBezTo>
                      <a:cubicBezTo>
                        <a:pt x="275874" y="4069"/>
                        <a:pt x="330278" y="16290"/>
                        <a:pt x="348498" y="25400"/>
                      </a:cubicBezTo>
                      <a:cubicBezTo>
                        <a:pt x="436203" y="69253"/>
                        <a:pt x="331672" y="37069"/>
                        <a:pt x="437398" y="63500"/>
                      </a:cubicBezTo>
                      <a:lnTo>
                        <a:pt x="513598" y="38100"/>
                      </a:lnTo>
                      <a:cubicBezTo>
                        <a:pt x="526298" y="33867"/>
                        <a:pt x="538571" y="28025"/>
                        <a:pt x="551698" y="25400"/>
                      </a:cubicBezTo>
                      <a:lnTo>
                        <a:pt x="615198" y="12700"/>
                      </a:lnTo>
                      <a:cubicBezTo>
                        <a:pt x="640598" y="16933"/>
                        <a:pt x="666969" y="17257"/>
                        <a:pt x="691398" y="25400"/>
                      </a:cubicBezTo>
                      <a:cubicBezTo>
                        <a:pt x="742779" y="42527"/>
                        <a:pt x="722792" y="50088"/>
                        <a:pt x="742198" y="88900"/>
                      </a:cubicBezTo>
                      <a:cubicBezTo>
                        <a:pt x="749024" y="102552"/>
                        <a:pt x="759131" y="114300"/>
                        <a:pt x="767598" y="127000"/>
                      </a:cubicBezTo>
                      <a:cubicBezTo>
                        <a:pt x="771831" y="169333"/>
                        <a:pt x="754771" y="219964"/>
                        <a:pt x="780298" y="254000"/>
                      </a:cubicBezTo>
                      <a:cubicBezTo>
                        <a:pt x="801243" y="281927"/>
                        <a:pt x="848780" y="268361"/>
                        <a:pt x="881898" y="279400"/>
                      </a:cubicBezTo>
                      <a:lnTo>
                        <a:pt x="919998" y="292100"/>
                      </a:lnTo>
                      <a:cubicBezTo>
                        <a:pt x="924231" y="304800"/>
                        <a:pt x="932698" y="316813"/>
                        <a:pt x="932698" y="330200"/>
                      </a:cubicBezTo>
                      <a:cubicBezTo>
                        <a:pt x="932698" y="372452"/>
                        <a:pt x="902924" y="437939"/>
                        <a:pt x="932698" y="482600"/>
                      </a:cubicBezTo>
                      <a:cubicBezTo>
                        <a:pt x="942661" y="497544"/>
                        <a:pt x="958098" y="508000"/>
                        <a:pt x="970798" y="520700"/>
                      </a:cubicBezTo>
                      <a:cubicBezTo>
                        <a:pt x="985214" y="563948"/>
                        <a:pt x="1002721" y="597536"/>
                        <a:pt x="970798" y="647700"/>
                      </a:cubicBezTo>
                      <a:cubicBezTo>
                        <a:pt x="954409" y="673454"/>
                        <a:pt x="919998" y="681567"/>
                        <a:pt x="894598" y="698500"/>
                      </a:cubicBezTo>
                      <a:lnTo>
                        <a:pt x="856498" y="723900"/>
                      </a:lnTo>
                      <a:cubicBezTo>
                        <a:pt x="843798" y="719667"/>
                        <a:pt x="828851" y="719563"/>
                        <a:pt x="818398" y="711200"/>
                      </a:cubicBezTo>
                      <a:cubicBezTo>
                        <a:pt x="806479" y="701665"/>
                        <a:pt x="803791" y="683893"/>
                        <a:pt x="792998" y="673100"/>
                      </a:cubicBezTo>
                      <a:cubicBezTo>
                        <a:pt x="782205" y="662307"/>
                        <a:pt x="767598" y="656167"/>
                        <a:pt x="754898" y="647700"/>
                      </a:cubicBezTo>
                      <a:cubicBezTo>
                        <a:pt x="637222" y="667313"/>
                        <a:pt x="604226" y="678526"/>
                        <a:pt x="450098" y="647700"/>
                      </a:cubicBezTo>
                      <a:cubicBezTo>
                        <a:pt x="435131" y="644707"/>
                        <a:pt x="436617" y="619135"/>
                        <a:pt x="424698" y="609600"/>
                      </a:cubicBezTo>
                      <a:cubicBezTo>
                        <a:pt x="414245" y="601237"/>
                        <a:pt x="399298" y="601133"/>
                        <a:pt x="386598" y="596900"/>
                      </a:cubicBezTo>
                      <a:cubicBezTo>
                        <a:pt x="295918" y="627127"/>
                        <a:pt x="332675" y="637152"/>
                        <a:pt x="272298" y="596900"/>
                      </a:cubicBezTo>
                      <a:cubicBezTo>
                        <a:pt x="268065" y="584200"/>
                        <a:pt x="267961" y="569253"/>
                        <a:pt x="259598" y="558800"/>
                      </a:cubicBezTo>
                      <a:cubicBezTo>
                        <a:pt x="227580" y="518778"/>
                        <a:pt x="159543" y="525656"/>
                        <a:pt x="119898" y="520700"/>
                      </a:cubicBezTo>
                      <a:cubicBezTo>
                        <a:pt x="64186" y="483559"/>
                        <a:pt x="81798" y="510564"/>
                        <a:pt x="81798" y="431800"/>
                      </a:cubicBezTo>
                    </a:path>
                  </a:pathLst>
                </a:custGeom>
                <a:solidFill>
                  <a:schemeClr val="bg2">
                    <a:alpha val="68679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51AD3172-6583-0E38-43B1-43D28B9ABEA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6491" y="2157781"/>
                    <a:ext cx="93015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𝒔𝒖𝒓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51AD3172-6583-0E38-43B1-43D28B9ABE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6491" y="2157781"/>
                    <a:ext cx="93015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71F6683-22EC-197C-D058-9ACAEDF4A540}"/>
                </a:ext>
              </a:extLst>
            </p:cNvPr>
            <p:cNvSpPr txBox="1"/>
            <p:nvPr/>
          </p:nvSpPr>
          <p:spPr>
            <a:xfrm>
              <a:off x="2022895" y="1814188"/>
              <a:ext cx="85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clouds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3DEE74-93EA-968E-88E2-8EC3DD58FF48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249444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A8B772-09EA-8398-7A08-F3A9DA6F8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0" b="9685"/>
          <a:stretch/>
        </p:blipFill>
        <p:spPr>
          <a:xfrm>
            <a:off x="4200778" y="1012818"/>
            <a:ext cx="2340108" cy="558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138068" y="591279"/>
            <a:ext cx="432117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When calcium carbonate (chalk) at the sea floor dissolves in the water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amplifies ocean acidification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counteracts ocean acidification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has no effect on the ocean’s acidity</a:t>
            </a:r>
          </a:p>
          <a:p>
            <a:endParaRPr lang="en-US" sz="2400" dirty="0"/>
          </a:p>
          <a:p>
            <a:r>
              <a:rPr lang="en-US" sz="2400" b="1" dirty="0"/>
              <a:t>In nature, this process takes place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quickly on a human time scale (~seconds)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slowly on a human time scale (centuries or more)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E23E4D-5AD5-CF7A-AE79-D751CAD725C1}"/>
              </a:ext>
            </a:extLst>
          </p:cNvPr>
          <p:cNvGrpSpPr/>
          <p:nvPr/>
        </p:nvGrpSpPr>
        <p:grpSpPr>
          <a:xfrm>
            <a:off x="6697980" y="1226337"/>
            <a:ext cx="5620148" cy="3860013"/>
            <a:chOff x="0" y="0"/>
            <a:chExt cx="8049574" cy="55669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53D519-A865-D4BF-28AA-FA6D9B3A23C3}"/>
                </a:ext>
              </a:extLst>
            </p:cNvPr>
            <p:cNvGrpSpPr/>
            <p:nvPr/>
          </p:nvGrpSpPr>
          <p:grpSpPr>
            <a:xfrm>
              <a:off x="0" y="0"/>
              <a:ext cx="8049574" cy="5566915"/>
              <a:chOff x="0" y="0"/>
              <a:chExt cx="8049574" cy="556691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619A793-8A51-6964-AE05-4E194631A491}"/>
                  </a:ext>
                </a:extLst>
              </p:cNvPr>
              <p:cNvSpPr/>
              <p:nvPr/>
            </p:nvSpPr>
            <p:spPr>
              <a:xfrm flipV="1">
                <a:off x="0" y="0"/>
                <a:ext cx="7787579" cy="898597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1DDEB74-78A3-1948-8464-E8201717678A}"/>
                  </a:ext>
                </a:extLst>
              </p:cNvPr>
              <p:cNvSpPr/>
              <p:nvPr/>
            </p:nvSpPr>
            <p:spPr>
              <a:xfrm>
                <a:off x="0" y="906075"/>
                <a:ext cx="7787578" cy="3741069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18">
                    <a:extLst>
                      <a:ext uri="{FF2B5EF4-FFF2-40B4-BE49-F238E27FC236}">
                        <a16:creationId xmlns:a16="http://schemas.microsoft.com/office/drawing/2014/main" id="{59020BE4-0B3E-0BE8-9276-14DDADA7C190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0ADAE74E-B4DD-1D5B-CDBB-AB2A03296900}"/>
                  </a:ext>
                </a:extLst>
              </p:cNvPr>
              <p:cNvSpPr/>
              <p:nvPr/>
            </p:nvSpPr>
            <p:spPr>
              <a:xfrm flipH="1" flipV="1">
                <a:off x="3515635" y="265602"/>
                <a:ext cx="1423805" cy="1221276"/>
              </a:xfrm>
              <a:prstGeom prst="arc">
                <a:avLst>
                  <a:gd name="adj1" fmla="val 16200000"/>
                  <a:gd name="adj2" fmla="val 4782768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20">
                    <a:extLst>
                      <a:ext uri="{FF2B5EF4-FFF2-40B4-BE49-F238E27FC236}">
                        <a16:creationId xmlns:a16="http://schemas.microsoft.com/office/drawing/2014/main" id="{42A8D0F4-ABDA-838E-B104-8AC6A8F7BB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1C4B9689-0522-4D41-94A4-15543BFD632F}"/>
                  </a:ext>
                </a:extLst>
              </p:cNvPr>
              <p:cNvSpPr/>
              <p:nvPr/>
            </p:nvSpPr>
            <p:spPr>
              <a:xfrm>
                <a:off x="4528022" y="269799"/>
                <a:ext cx="1379177" cy="1226307"/>
              </a:xfrm>
              <a:prstGeom prst="arc">
                <a:avLst>
                  <a:gd name="adj1" fmla="val 15585321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22">
                    <a:extLst>
                      <a:ext uri="{FF2B5EF4-FFF2-40B4-BE49-F238E27FC236}">
                        <a16:creationId xmlns:a16="http://schemas.microsoft.com/office/drawing/2014/main" id="{134AD620-B84B-34D8-AFF7-D98C1FDE30E6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23">
                    <a:extLst>
                      <a:ext uri="{FF2B5EF4-FFF2-40B4-BE49-F238E27FC236}">
                        <a16:creationId xmlns:a16="http://schemas.microsoft.com/office/drawing/2014/main" id="{52D7361A-DE90-F63D-6E00-E5AFE08649FD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24">
                    <a:extLst>
                      <a:ext uri="{FF2B5EF4-FFF2-40B4-BE49-F238E27FC236}">
                        <a16:creationId xmlns:a16="http://schemas.microsoft.com/office/drawing/2014/main" id="{E9520954-66BC-9D1E-7D1B-183C9DD84950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BB3DF2-27A2-2101-FDFD-0417686CC396}"/>
                  </a:ext>
                </a:extLst>
              </p:cNvPr>
              <p:cNvSpPr/>
              <p:nvPr/>
            </p:nvSpPr>
            <p:spPr>
              <a:xfrm flipV="1">
                <a:off x="8200" y="4659879"/>
                <a:ext cx="7779378" cy="898598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26">
                    <a:extLst>
                      <a:ext uri="{FF2B5EF4-FFF2-40B4-BE49-F238E27FC236}">
                        <a16:creationId xmlns:a16="http://schemas.microsoft.com/office/drawing/2014/main" id="{8A907646-4607-58D8-20F5-163D129C05E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1E30D01D-DE13-1949-6FA9-19EE1A8FCC37}"/>
                  </a:ext>
                </a:extLst>
              </p:cNvPr>
              <p:cNvSpPr/>
              <p:nvPr/>
            </p:nvSpPr>
            <p:spPr>
              <a:xfrm flipH="1" flipV="1">
                <a:off x="3139301" y="1555334"/>
                <a:ext cx="1465973" cy="1008922"/>
              </a:xfrm>
              <a:prstGeom prst="arc">
                <a:avLst>
                  <a:gd name="adj1" fmla="val 16200000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5B1E797-6CE5-A025-0656-47FCE62A2586}"/>
                  </a:ext>
                </a:extLst>
              </p:cNvPr>
              <p:cNvSpPr/>
              <p:nvPr/>
            </p:nvSpPr>
            <p:spPr>
              <a:xfrm flipH="1" flipV="1">
                <a:off x="2157729" y="1553051"/>
                <a:ext cx="3941733" cy="1283964"/>
              </a:xfrm>
              <a:prstGeom prst="arc">
                <a:avLst>
                  <a:gd name="adj1" fmla="val 590095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29">
                    <a:extLst>
                      <a:ext uri="{FF2B5EF4-FFF2-40B4-BE49-F238E27FC236}">
                        <a16:creationId xmlns:a16="http://schemas.microsoft.com/office/drawing/2014/main" id="{7E5F0351-C427-12D9-70FF-4292F763573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3078F401-F4FA-EBC6-88C0-D3C4D8ACF451}"/>
                  </a:ext>
                </a:extLst>
              </p:cNvPr>
              <p:cNvSpPr/>
              <p:nvPr/>
            </p:nvSpPr>
            <p:spPr>
              <a:xfrm flipH="1" flipV="1">
                <a:off x="2141777" y="1708714"/>
                <a:ext cx="3939065" cy="949635"/>
              </a:xfrm>
              <a:prstGeom prst="arc">
                <a:avLst>
                  <a:gd name="adj1" fmla="val 15427047"/>
                  <a:gd name="adj2" fmla="val 2157686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31">
                    <a:extLst>
                      <a:ext uri="{FF2B5EF4-FFF2-40B4-BE49-F238E27FC236}">
                        <a16:creationId xmlns:a16="http://schemas.microsoft.com/office/drawing/2014/main" id="{9D5E957A-3E1F-5B5E-B4EA-776376A1AB55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TextBox 32">
                <a:extLst>
                  <a:ext uri="{FF2B5EF4-FFF2-40B4-BE49-F238E27FC236}">
                    <a16:creationId xmlns:a16="http://schemas.microsoft.com/office/drawing/2014/main" id="{CA5AFBF0-BB36-DBA6-A86F-B88C8A905D45}"/>
                  </a:ext>
                </a:extLst>
              </p:cNvPr>
              <p:cNvSpPr txBox="1"/>
              <p:nvPr/>
            </p:nvSpPr>
            <p:spPr>
              <a:xfrm>
                <a:off x="243362" y="90144"/>
                <a:ext cx="976270" cy="766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6" name="TextBox 33">
                <a:extLst>
                  <a:ext uri="{FF2B5EF4-FFF2-40B4-BE49-F238E27FC236}">
                    <a16:creationId xmlns:a16="http://schemas.microsoft.com/office/drawing/2014/main" id="{9C277AD8-62DE-9F10-8340-271EAE5469B5}"/>
                  </a:ext>
                </a:extLst>
              </p:cNvPr>
              <p:cNvSpPr txBox="1"/>
              <p:nvPr/>
            </p:nvSpPr>
            <p:spPr>
              <a:xfrm>
                <a:off x="155045" y="1260893"/>
                <a:ext cx="1796366" cy="899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Oceans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7" name="TextBox 34">
                <a:extLst>
                  <a:ext uri="{FF2B5EF4-FFF2-40B4-BE49-F238E27FC236}">
                    <a16:creationId xmlns:a16="http://schemas.microsoft.com/office/drawing/2014/main" id="{5F805481-B753-A1FE-66DB-5D9C618EE60D}"/>
                  </a:ext>
                </a:extLst>
              </p:cNvPr>
              <p:cNvSpPr txBox="1"/>
              <p:nvPr/>
            </p:nvSpPr>
            <p:spPr>
              <a:xfrm>
                <a:off x="243345" y="4752183"/>
                <a:ext cx="3071184" cy="727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floor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279EC1B6-0900-35E8-DBFD-4C9FC41D8479}"/>
                </a:ext>
              </a:extLst>
            </p:cNvPr>
            <p:cNvSpPr/>
            <p:nvPr/>
          </p:nvSpPr>
          <p:spPr>
            <a:xfrm flipH="1">
              <a:off x="3079475" y="3923758"/>
              <a:ext cx="2135409" cy="1124619"/>
            </a:xfrm>
            <a:prstGeom prst="arc">
              <a:avLst>
                <a:gd name="adj1" fmla="val 15628675"/>
                <a:gd name="adj2" fmla="val 5409100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9D3-D0C8-4332-48A5-543A35EBC7E6}"/>
                </a:ext>
              </a:extLst>
            </p:cNvPr>
            <p:cNvGrpSpPr/>
            <p:nvPr/>
          </p:nvGrpSpPr>
          <p:grpSpPr>
            <a:xfrm>
              <a:off x="1532816" y="893393"/>
              <a:ext cx="2424438" cy="994354"/>
              <a:chOff x="1532816" y="893393"/>
              <a:chExt cx="2424438" cy="9943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14">
                    <a:extLst>
                      <a:ext uri="{FF2B5EF4-FFF2-40B4-BE49-F238E27FC236}">
                        <a16:creationId xmlns:a16="http://schemas.microsoft.com/office/drawing/2014/main" id="{8A53D795-798A-5783-0542-ACFDF9DD58FC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2A6BBA97-F4FB-CCFE-E369-DE53C2A8BF58}"/>
                  </a:ext>
                </a:extLst>
              </p:cNvPr>
              <p:cNvSpPr/>
              <p:nvPr/>
            </p:nvSpPr>
            <p:spPr>
              <a:xfrm flipV="1">
                <a:off x="1846383" y="1186093"/>
                <a:ext cx="2110871" cy="701654"/>
              </a:xfrm>
              <a:prstGeom prst="arc">
                <a:avLst>
                  <a:gd name="adj1" fmla="val 850740"/>
                  <a:gd name="adj2" fmla="val 4782768"/>
                </a:avLst>
              </a:prstGeom>
              <a:ln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F31EE4B-CFCC-B8E4-2F5C-3DFC9B92F9FF}"/>
                </a:ext>
              </a:extLst>
            </p:cNvPr>
            <p:cNvGrpSpPr/>
            <p:nvPr/>
          </p:nvGrpSpPr>
          <p:grpSpPr>
            <a:xfrm>
              <a:off x="5676707" y="857062"/>
              <a:ext cx="2165135" cy="886658"/>
              <a:chOff x="5676707" y="857062"/>
              <a:chExt cx="2165135" cy="886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12">
                    <a:extLst>
                      <a:ext uri="{FF2B5EF4-FFF2-40B4-BE49-F238E27FC236}">
                        <a16:creationId xmlns:a16="http://schemas.microsoft.com/office/drawing/2014/main" id="{F720EABF-DC64-D25C-C53C-E9B3D321143A}"/>
                      </a:ext>
                    </a:extLst>
                  </p:cNvPr>
                  <p:cNvSpPr txBox="1"/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D69FA2-71F8-E992-4CE2-D0BB01595BEF}"/>
                  </a:ext>
                </a:extLst>
              </p:cNvPr>
              <p:cNvSpPr/>
              <p:nvPr/>
            </p:nvSpPr>
            <p:spPr>
              <a:xfrm flipV="1">
                <a:off x="5676707" y="1042066"/>
                <a:ext cx="2110871" cy="701654"/>
              </a:xfrm>
              <a:prstGeom prst="arc">
                <a:avLst>
                  <a:gd name="adj1" fmla="val 8084315"/>
                  <a:gd name="adj2" fmla="val 1039200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8D1D374-1122-ADA2-DEAD-53A3DFB100D1}"/>
                </a:ext>
              </a:extLst>
            </p:cNvPr>
            <p:cNvSpPr/>
            <p:nvPr/>
          </p:nvSpPr>
          <p:spPr>
            <a:xfrm flipH="1" flipV="1">
              <a:off x="5436256" y="889817"/>
              <a:ext cx="1459862" cy="2669487"/>
            </a:xfrm>
            <a:prstGeom prst="arc">
              <a:avLst>
                <a:gd name="adj1" fmla="val 11051775"/>
                <a:gd name="adj2" fmla="val 18114867"/>
              </a:avLst>
            </a:prstGeom>
            <a:ln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CE09CD0-2F42-F8AD-013B-AFFF9BAA8736}"/>
                </a:ext>
              </a:extLst>
            </p:cNvPr>
            <p:cNvSpPr/>
            <p:nvPr/>
          </p:nvSpPr>
          <p:spPr>
            <a:xfrm>
              <a:off x="4608914" y="2673002"/>
              <a:ext cx="1023293" cy="1107988"/>
            </a:xfrm>
            <a:prstGeom prst="arc">
              <a:avLst>
                <a:gd name="adj1" fmla="val 16200000"/>
                <a:gd name="adj2" fmla="val 5400001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6F013740-3474-8DE2-9434-252F7B0252BE}"/>
                </a:ext>
              </a:extLst>
            </p:cNvPr>
            <p:cNvSpPr/>
            <p:nvPr/>
          </p:nvSpPr>
          <p:spPr>
            <a:xfrm>
              <a:off x="2088942" y="3851468"/>
              <a:ext cx="1023293" cy="1107988"/>
            </a:xfrm>
            <a:prstGeom prst="arc">
              <a:avLst>
                <a:gd name="adj1" fmla="val 16200000"/>
                <a:gd name="adj2" fmla="val 21392748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11">
                  <a:extLst>
                    <a:ext uri="{FF2B5EF4-FFF2-40B4-BE49-F238E27FC236}">
                      <a16:creationId xmlns:a16="http://schemas.microsoft.com/office/drawing/2014/main" id="{0A08C67D-33B8-F0C1-4DBF-4DD8E4F3DA91}"/>
                    </a:ext>
                  </a:extLst>
                </p:cNvPr>
                <p:cNvSpPr txBox="1"/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32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9: </a:t>
            </a:r>
            <a:r>
              <a:rPr lang="en-US" sz="2400" b="1" dirty="0" err="1"/>
              <a:t>DiagnosticFunctions</a:t>
            </a:r>
            <a:r>
              <a:rPr lang="en-US" sz="2400" b="1" dirty="0"/>
              <a:t>, we worked on making Python functions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524D82-934C-B58D-4B57-CCBED89B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8" y="681031"/>
            <a:ext cx="11289034" cy="41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8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7D8E0-73E5-EC80-4455-611F4E4C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1928207"/>
            <a:ext cx="9658437" cy="3001585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pic>
        <p:nvPicPr>
          <p:cNvPr id="24" name="Picture 2" descr="MuliMIX Electric Apple Grinder (0.8 Ton)">
            <a:extLst>
              <a:ext uri="{FF2B5EF4-FFF2-40B4-BE49-F238E27FC236}">
                <a16:creationId xmlns:a16="http://schemas.microsoft.com/office/drawing/2014/main" id="{205F80E8-B301-AFEE-CCBD-AB4C0D097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67" y="2717287"/>
            <a:ext cx="3825753" cy="382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BBF33-260F-8EE5-C5CF-A82BAEB51987}"/>
              </a:ext>
            </a:extLst>
          </p:cNvPr>
          <p:cNvSpPr txBox="1"/>
          <p:nvPr/>
        </p:nvSpPr>
        <p:spPr>
          <a:xfrm>
            <a:off x="129540" y="773209"/>
            <a:ext cx="1187285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 the code below, which corresponds to the whole apples? To the grinder? To the ground up apples?  </a:t>
            </a:r>
          </a:p>
        </p:txBody>
      </p:sp>
    </p:spTree>
    <p:extLst>
      <p:ext uri="{BB962C8B-B14F-4D97-AF65-F5344CB8AC3E}">
        <p14:creationId xmlns:p14="http://schemas.microsoft.com/office/powerpoint/2010/main" val="27851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2565-25BF-E17E-5521-FAB1AD7DC7FA}"/>
              </a:ext>
            </a:extLst>
          </p:cNvPr>
          <p:cNvSpPr txBox="1"/>
          <p:nvPr/>
        </p:nvSpPr>
        <p:spPr>
          <a:xfrm>
            <a:off x="32986" y="804405"/>
            <a:ext cx="1183897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What’s new in Cambio 2.0? (Mathematically, physically)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563767-4223-6D03-2B2A-78F4EC43AF16}"/>
              </a:ext>
            </a:extLst>
          </p:cNvPr>
          <p:cNvGrpSpPr>
            <a:grpSpLocks noChangeAspect="1"/>
          </p:cNvGrpSpPr>
          <p:nvPr/>
        </p:nvGrpSpPr>
        <p:grpSpPr>
          <a:xfrm>
            <a:off x="423948" y="2478962"/>
            <a:ext cx="3627959" cy="2502983"/>
            <a:chOff x="371474" y="1402078"/>
            <a:chExt cx="6400801" cy="42605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8D6E9F-9C62-9415-47FE-88B929D52540}"/>
                </a:ext>
              </a:extLst>
            </p:cNvPr>
            <p:cNvGrpSpPr/>
            <p:nvPr/>
          </p:nvGrpSpPr>
          <p:grpSpPr>
            <a:xfrm>
              <a:off x="371474" y="1402078"/>
              <a:ext cx="6400801" cy="4260533"/>
              <a:chOff x="2771774" y="2230753"/>
              <a:chExt cx="6400801" cy="4260533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53FF27AA-EC53-F615-768B-338452B066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1774" y="2230753"/>
                <a:ext cx="6400801" cy="426053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Up Arrow 11">
                <a:extLst>
                  <a:ext uri="{FF2B5EF4-FFF2-40B4-BE49-F238E27FC236}">
                    <a16:creationId xmlns:a16="http://schemas.microsoft.com/office/drawing/2014/main" id="{11C227B2-9115-7EE9-2E46-CCFFC4B9B9D8}"/>
                  </a:ext>
                </a:extLst>
              </p:cNvPr>
              <p:cNvSpPr/>
              <p:nvPr/>
            </p:nvSpPr>
            <p:spPr>
              <a:xfrm>
                <a:off x="6443663" y="2386013"/>
                <a:ext cx="528637" cy="2043113"/>
              </a:xfrm>
              <a:prstGeom prst="upArrow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Up Arrow 13">
                <a:extLst>
                  <a:ext uri="{FF2B5EF4-FFF2-40B4-BE49-F238E27FC236}">
                    <a16:creationId xmlns:a16="http://schemas.microsoft.com/office/drawing/2014/main" id="{11F40388-A564-8F44-6752-968227949D0E}"/>
                  </a:ext>
                </a:extLst>
              </p:cNvPr>
              <p:cNvSpPr/>
              <p:nvPr/>
            </p:nvSpPr>
            <p:spPr>
              <a:xfrm>
                <a:off x="4343400" y="3095625"/>
                <a:ext cx="528637" cy="1081088"/>
              </a:xfrm>
              <a:prstGeom prst="upArrow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E11FA4-EDF8-EDB9-8FC5-04C0EB5C3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97" t="56698" r="35555" b="33092"/>
            <a:stretch/>
          </p:blipFill>
          <p:spPr>
            <a:xfrm>
              <a:off x="2085971" y="1510572"/>
              <a:ext cx="1762124" cy="5607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C9929E-9911-CF84-431C-D6103221A6B4}"/>
                </a:ext>
              </a:extLst>
            </p:cNvPr>
            <p:cNvSpPr txBox="1"/>
            <p:nvPr/>
          </p:nvSpPr>
          <p:spPr>
            <a:xfrm>
              <a:off x="1204911" y="3929063"/>
              <a:ext cx="1762123" cy="126702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Cold ocean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EB8567-0F42-C435-1EEB-3818C80EAFE5}"/>
                </a:ext>
              </a:extLst>
            </p:cNvPr>
            <p:cNvSpPr txBox="1"/>
            <p:nvPr/>
          </p:nvSpPr>
          <p:spPr>
            <a:xfrm>
              <a:off x="3509323" y="4085465"/>
              <a:ext cx="2125350" cy="126702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Warm ocean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3E97888-1A30-CE72-A6DB-CD2A8D60E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860"/>
          <a:stretch/>
        </p:blipFill>
        <p:spPr>
          <a:xfrm>
            <a:off x="4266084" y="2471351"/>
            <a:ext cx="7658100" cy="22998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91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BB61E-8D23-34ED-2286-B574E2CDE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09" r="33107"/>
          <a:stretch/>
        </p:blipFill>
        <p:spPr>
          <a:xfrm>
            <a:off x="183025" y="1311138"/>
            <a:ext cx="5689766" cy="1013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43E725-56B3-AC50-A381-6C2F71D84F19}"/>
              </a:ext>
            </a:extLst>
          </p:cNvPr>
          <p:cNvSpPr txBox="1"/>
          <p:nvPr/>
        </p:nvSpPr>
        <p:spPr>
          <a:xfrm>
            <a:off x="180892" y="684140"/>
            <a:ext cx="619268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code would produce which output?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E32166-FEA3-EFFA-459B-8F579BA9EF81}"/>
              </a:ext>
            </a:extLst>
          </p:cNvPr>
          <p:cNvGrpSpPr/>
          <p:nvPr/>
        </p:nvGrpSpPr>
        <p:grpSpPr>
          <a:xfrm>
            <a:off x="747837" y="2876588"/>
            <a:ext cx="2146852" cy="3580092"/>
            <a:chOff x="1479357" y="2876588"/>
            <a:chExt cx="2146852" cy="35800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27060A-26E6-9534-3CA6-DDF4CCB10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708"/>
            <a:stretch/>
          </p:blipFill>
          <p:spPr>
            <a:xfrm>
              <a:off x="1479357" y="3429000"/>
              <a:ext cx="2146852" cy="3027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50874B-F33C-C8C7-88FB-93430C1179B9}"/>
                </a:ext>
              </a:extLst>
            </p:cNvPr>
            <p:cNvSpPr txBox="1"/>
            <p:nvPr/>
          </p:nvSpPr>
          <p:spPr>
            <a:xfrm>
              <a:off x="1886869" y="2876588"/>
              <a:ext cx="10241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B61A2-615F-A1F2-18F0-BF60EB993707}"/>
              </a:ext>
            </a:extLst>
          </p:cNvPr>
          <p:cNvGrpSpPr/>
          <p:nvPr/>
        </p:nvGrpSpPr>
        <p:grpSpPr>
          <a:xfrm>
            <a:off x="3797277" y="2876588"/>
            <a:ext cx="2146852" cy="3663167"/>
            <a:chOff x="5022573" y="2876588"/>
            <a:chExt cx="2146852" cy="36631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16CAC7-574D-9461-14BC-5C3AA8EC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55"/>
            <a:stretch/>
          </p:blipFill>
          <p:spPr>
            <a:xfrm>
              <a:off x="5022573" y="3429000"/>
              <a:ext cx="2146852" cy="3110755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324F6F-F92F-8C9E-5291-BEF530B06D57}"/>
                </a:ext>
              </a:extLst>
            </p:cNvPr>
            <p:cNvSpPr txBox="1"/>
            <p:nvPr/>
          </p:nvSpPr>
          <p:spPr>
            <a:xfrm>
              <a:off x="5304460" y="2876588"/>
              <a:ext cx="10241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A9581D-E425-F62C-80EE-9124D5F838EB}"/>
              </a:ext>
            </a:extLst>
          </p:cNvPr>
          <p:cNvGrpSpPr/>
          <p:nvPr/>
        </p:nvGrpSpPr>
        <p:grpSpPr>
          <a:xfrm>
            <a:off x="6373577" y="561340"/>
            <a:ext cx="2826084" cy="6142382"/>
            <a:chOff x="6373577" y="561340"/>
            <a:chExt cx="2826084" cy="61423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C3D8EA-CBBB-A3E0-30BE-CE17CB0ABB40}"/>
                </a:ext>
              </a:extLst>
            </p:cNvPr>
            <p:cNvGrpSpPr/>
            <p:nvPr/>
          </p:nvGrpSpPr>
          <p:grpSpPr>
            <a:xfrm>
              <a:off x="6373577" y="561340"/>
              <a:ext cx="2826084" cy="6142382"/>
              <a:chOff x="8340562" y="561340"/>
              <a:chExt cx="2826084" cy="614238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14FD446-123B-0CE6-E086-6C0870A44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9794" y="561340"/>
                <a:ext cx="2146852" cy="614238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60D096-834B-8FCA-8C37-C5A85D46C55A}"/>
                  </a:ext>
                </a:extLst>
              </p:cNvPr>
              <p:cNvSpPr txBox="1"/>
              <p:nvPr/>
            </p:nvSpPr>
            <p:spPr>
              <a:xfrm>
                <a:off x="8340562" y="2876588"/>
                <a:ext cx="102412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4DCB99-3A28-2202-E3EA-2DAD598C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6432" y="3251200"/>
              <a:ext cx="330200" cy="3556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AC076-EF6C-AA08-F784-1BB9CA063256}"/>
              </a:ext>
            </a:extLst>
          </p:cNvPr>
          <p:cNvGrpSpPr/>
          <p:nvPr/>
        </p:nvGrpSpPr>
        <p:grpSpPr>
          <a:xfrm>
            <a:off x="9106632" y="561340"/>
            <a:ext cx="2658916" cy="6136761"/>
            <a:chOff x="9106632" y="561340"/>
            <a:chExt cx="2658916" cy="61367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7DFE11-DF64-0B65-8AE9-BAC6A086A03B}"/>
                </a:ext>
              </a:extLst>
            </p:cNvPr>
            <p:cNvGrpSpPr/>
            <p:nvPr/>
          </p:nvGrpSpPr>
          <p:grpSpPr>
            <a:xfrm>
              <a:off x="9106632" y="561340"/>
              <a:ext cx="2658916" cy="6066043"/>
              <a:chOff x="9106632" y="561340"/>
              <a:chExt cx="2658916" cy="606604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B8ADEBE-F28F-24E8-25FE-681B6F28AD03}"/>
                  </a:ext>
                </a:extLst>
              </p:cNvPr>
              <p:cNvGrpSpPr/>
              <p:nvPr/>
            </p:nvGrpSpPr>
            <p:grpSpPr>
              <a:xfrm>
                <a:off x="9618696" y="561340"/>
                <a:ext cx="2146852" cy="6066043"/>
                <a:chOff x="9618696" y="561340"/>
                <a:chExt cx="2146852" cy="6066043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864ED3F-C311-D5A3-5F1A-E9DA06D83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9217"/>
                <a:stretch/>
              </p:blipFill>
              <p:spPr>
                <a:xfrm>
                  <a:off x="9618696" y="561340"/>
                  <a:ext cx="2146852" cy="311927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827853E-2725-F79F-016F-1DBBAE1C1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0740"/>
                <a:stretch/>
              </p:blipFill>
              <p:spPr>
                <a:xfrm>
                  <a:off x="9618696" y="3601687"/>
                  <a:ext cx="2146852" cy="302569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130CFA-320A-9683-2957-88FA34834A37}"/>
                  </a:ext>
                </a:extLst>
              </p:cNvPr>
              <p:cNvSpPr txBox="1"/>
              <p:nvPr/>
            </p:nvSpPr>
            <p:spPr>
              <a:xfrm>
                <a:off x="9106632" y="2876587"/>
                <a:ext cx="1024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675107-6531-04AB-2C81-5808ADE5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99264" y="6342501"/>
              <a:ext cx="3302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33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267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5F73A-1A61-940A-2EA9-85B8D50C5405}"/>
              </a:ext>
            </a:extLst>
          </p:cNvPr>
          <p:cNvSpPr txBox="1"/>
          <p:nvPr/>
        </p:nvSpPr>
        <p:spPr>
          <a:xfrm>
            <a:off x="759059" y="3907261"/>
            <a:ext cx="106651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Blue line </a:t>
            </a:r>
            <a:r>
              <a:rPr lang="en-US" sz="2400" dirty="0"/>
              <a:t>shows the climate sensitivity as the climate has responded to … __________ forcing over the last _________ years.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orange line </a:t>
            </a:r>
            <a:r>
              <a:rPr lang="en-US" sz="2400" dirty="0"/>
              <a:t>shows the climate sensitivity as the climate has responded to … __________ forcing over the last _________ years.</a:t>
            </a:r>
          </a:p>
          <a:p>
            <a:endParaRPr lang="en-US" sz="2400" dirty="0"/>
          </a:p>
          <a:p>
            <a:r>
              <a:rPr lang="en-US" sz="2400" dirty="0"/>
              <a:t>We’d calculate </a:t>
            </a:r>
            <a:r>
              <a:rPr lang="en-US" sz="2400" i="1" dirty="0"/>
              <a:t>CS</a:t>
            </a:r>
            <a:r>
              <a:rPr lang="en-US" sz="2400" dirty="0"/>
              <a:t> by …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19D4E1-6ECD-10C5-1074-7921A979264F}"/>
              </a:ext>
            </a:extLst>
          </p:cNvPr>
          <p:cNvGrpSpPr/>
          <p:nvPr/>
        </p:nvGrpSpPr>
        <p:grpSpPr>
          <a:xfrm>
            <a:off x="759059" y="942603"/>
            <a:ext cx="4240530" cy="2486397"/>
            <a:chOff x="7099300" y="3759451"/>
            <a:chExt cx="4240530" cy="24863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5C38EE-DBBB-4057-4567-CBA6F4E30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19"/>
            <a:stretch/>
          </p:blipFill>
          <p:spPr>
            <a:xfrm>
              <a:off x="7099300" y="3759451"/>
              <a:ext cx="4240530" cy="2486397"/>
            </a:xfrm>
            <a:prstGeom prst="rect">
              <a:avLst/>
            </a:prstGeom>
            <a:ln w="57150">
              <a:solidFill>
                <a:schemeClr val="accent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72EAEC-FD52-EAC4-3080-0BBC26A2C986}"/>
                </a:ext>
              </a:extLst>
            </p:cNvPr>
            <p:cNvSpPr txBox="1"/>
            <p:nvPr/>
          </p:nvSpPr>
          <p:spPr>
            <a:xfrm>
              <a:off x="8333740" y="5382645"/>
              <a:ext cx="2960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CS</a:t>
              </a:r>
              <a:r>
                <a:rPr lang="en-US" sz="2400" dirty="0"/>
                <a:t> =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31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 palaeotemps.svg">
            <a:extLst>
              <a:ext uri="{FF2B5EF4-FFF2-40B4-BE49-F238E27FC236}">
                <a16:creationId xmlns:a16="http://schemas.microsoft.com/office/drawing/2014/main" id="{F6894D64-6E41-C043-BDD2-44DF0A9F2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279721" y="952960"/>
            <a:ext cx="11632557" cy="301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3EDA8-2A5F-4941-8ABD-B823C96909EC}"/>
              </a:ext>
            </a:extLst>
          </p:cNvPr>
          <p:cNvSpPr txBox="1"/>
          <p:nvPr/>
        </p:nvSpPr>
        <p:spPr>
          <a:xfrm>
            <a:off x="1350378" y="4010002"/>
            <a:ext cx="10561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drop in temperature starting 50 million years ago is due to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The destruction of “snowball Earth”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Collision of the India plate with the Asia plate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Milankovitch wobbling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Anthropogenic CO</a:t>
            </a:r>
            <a:r>
              <a:rPr lang="en-US" sz="2400" baseline="-25000" dirty="0"/>
              <a:t>2</a:t>
            </a:r>
            <a:r>
              <a:rPr lang="en-US" sz="2400" dirty="0"/>
              <a:t> release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F09348D-C0F4-B74E-8E59-E4B29E574E47}"/>
              </a:ext>
            </a:extLst>
          </p:cNvPr>
          <p:cNvSpPr/>
          <p:nvPr/>
        </p:nvSpPr>
        <p:spPr>
          <a:xfrm rot="1222077">
            <a:off x="3580890" y="1814299"/>
            <a:ext cx="3646026" cy="354750"/>
          </a:xfrm>
          <a:prstGeom prst="rightArrow">
            <a:avLst>
              <a:gd name="adj1" fmla="val 50000"/>
              <a:gd name="adj2" fmla="val 65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8442C-E5BA-8504-A143-99F8799928FC}"/>
              </a:ext>
            </a:extLst>
          </p:cNvPr>
          <p:cNvSpPr txBox="1"/>
          <p:nvPr/>
        </p:nvSpPr>
        <p:spPr>
          <a:xfrm>
            <a:off x="0" y="267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159857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 palaeotemps.svg">
            <a:extLst>
              <a:ext uri="{FF2B5EF4-FFF2-40B4-BE49-F238E27FC236}">
                <a16:creationId xmlns:a16="http://schemas.microsoft.com/office/drawing/2014/main" id="{F6894D64-6E41-C043-BDD2-44DF0A9F2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279721" y="952960"/>
            <a:ext cx="11632557" cy="301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3EDA8-2A5F-4941-8ABD-B823C96909EC}"/>
              </a:ext>
            </a:extLst>
          </p:cNvPr>
          <p:cNvSpPr txBox="1"/>
          <p:nvPr/>
        </p:nvSpPr>
        <p:spPr>
          <a:xfrm>
            <a:off x="1350378" y="4010002"/>
            <a:ext cx="10561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timing of the ups and downs in the last million years is due to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The destruction of “snowball Earth”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Collision of the India plate with the Asia plate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Milankovitch wobbling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Anthropogenic CO</a:t>
            </a:r>
            <a:r>
              <a:rPr lang="en-US" sz="2400" baseline="-25000" dirty="0"/>
              <a:t>2</a:t>
            </a:r>
            <a:r>
              <a:rPr lang="en-US" sz="2400" dirty="0"/>
              <a:t> release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249FA5-19DE-1246-A1F4-F9C914A903BA}"/>
              </a:ext>
            </a:extLst>
          </p:cNvPr>
          <p:cNvSpPr/>
          <p:nvPr/>
        </p:nvSpPr>
        <p:spPr>
          <a:xfrm>
            <a:off x="7164729" y="2199190"/>
            <a:ext cx="2731625" cy="1585732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7330-41C5-FA2A-A434-3669D35E018D}"/>
              </a:ext>
            </a:extLst>
          </p:cNvPr>
          <p:cNvSpPr txBox="1"/>
          <p:nvPr/>
        </p:nvSpPr>
        <p:spPr>
          <a:xfrm>
            <a:off x="0" y="267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</a:t>
            </a:r>
          </a:p>
        </p:txBody>
      </p:sp>
    </p:spTree>
    <p:extLst>
      <p:ext uri="{BB962C8B-B14F-4D97-AF65-F5344CB8AC3E}">
        <p14:creationId xmlns:p14="http://schemas.microsoft.com/office/powerpoint/2010/main" val="280429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444</Words>
  <Application>Microsoft Macintosh PowerPoint</Application>
  <PresentationFormat>Widescreen</PresentationFormat>
  <Paragraphs>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11</cp:revision>
  <dcterms:created xsi:type="dcterms:W3CDTF">2024-12-02T16:31:55Z</dcterms:created>
  <dcterms:modified xsi:type="dcterms:W3CDTF">2024-12-06T16:10:41Z</dcterms:modified>
</cp:coreProperties>
</file>